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75"/>
  </p:notesMasterIdLst>
  <p:sldIdLst>
    <p:sldId id="256" r:id="rId2"/>
    <p:sldId id="587" r:id="rId3"/>
    <p:sldId id="364" r:id="rId4"/>
    <p:sldId id="465" r:id="rId5"/>
    <p:sldId id="503" r:id="rId6"/>
    <p:sldId id="563" r:id="rId7"/>
    <p:sldId id="459" r:id="rId8"/>
    <p:sldId id="566" r:id="rId9"/>
    <p:sldId id="567" r:id="rId10"/>
    <p:sldId id="568" r:id="rId11"/>
    <p:sldId id="584" r:id="rId12"/>
    <p:sldId id="504" r:id="rId13"/>
    <p:sldId id="569" r:id="rId14"/>
    <p:sldId id="570" r:id="rId15"/>
    <p:sldId id="571" r:id="rId16"/>
    <p:sldId id="506" r:id="rId17"/>
    <p:sldId id="507" r:id="rId18"/>
    <p:sldId id="573" r:id="rId19"/>
    <p:sldId id="574" r:id="rId20"/>
    <p:sldId id="508" r:id="rId21"/>
    <p:sldId id="509" r:id="rId22"/>
    <p:sldId id="514" r:id="rId23"/>
    <p:sldId id="515" r:id="rId24"/>
    <p:sldId id="516" r:id="rId25"/>
    <p:sldId id="518" r:id="rId26"/>
    <p:sldId id="519" r:id="rId27"/>
    <p:sldId id="575" r:id="rId28"/>
    <p:sldId id="446" r:id="rId29"/>
    <p:sldId id="447" r:id="rId30"/>
    <p:sldId id="564" r:id="rId31"/>
    <p:sldId id="576" r:id="rId32"/>
    <p:sldId id="577" r:id="rId33"/>
    <p:sldId id="528" r:id="rId34"/>
    <p:sldId id="530" r:id="rId35"/>
    <p:sldId id="531" r:id="rId36"/>
    <p:sldId id="533" r:id="rId37"/>
    <p:sldId id="580" r:id="rId38"/>
    <p:sldId id="581" r:id="rId39"/>
    <p:sldId id="535" r:id="rId40"/>
    <p:sldId id="582" r:id="rId41"/>
    <p:sldId id="583" r:id="rId42"/>
    <p:sldId id="456" r:id="rId43"/>
    <p:sldId id="521" r:id="rId44"/>
    <p:sldId id="522" r:id="rId45"/>
    <p:sldId id="523" r:id="rId46"/>
    <p:sldId id="524" r:id="rId47"/>
    <p:sldId id="525" r:id="rId48"/>
    <p:sldId id="526" r:id="rId49"/>
    <p:sldId id="589" r:id="rId50"/>
    <p:sldId id="537" r:id="rId51"/>
    <p:sldId id="538" r:id="rId52"/>
    <p:sldId id="539" r:id="rId53"/>
    <p:sldId id="541" r:id="rId54"/>
    <p:sldId id="542" r:id="rId55"/>
    <p:sldId id="543" r:id="rId56"/>
    <p:sldId id="544" r:id="rId57"/>
    <p:sldId id="565" r:id="rId58"/>
    <p:sldId id="545" r:id="rId59"/>
    <p:sldId id="546" r:id="rId60"/>
    <p:sldId id="547" r:id="rId61"/>
    <p:sldId id="548" r:id="rId62"/>
    <p:sldId id="549" r:id="rId63"/>
    <p:sldId id="550" r:id="rId64"/>
    <p:sldId id="551" r:id="rId65"/>
    <p:sldId id="552" r:id="rId66"/>
    <p:sldId id="553" r:id="rId67"/>
    <p:sldId id="585" r:id="rId68"/>
    <p:sldId id="556" r:id="rId69"/>
    <p:sldId id="557" r:id="rId70"/>
    <p:sldId id="558" r:id="rId71"/>
    <p:sldId id="559" r:id="rId72"/>
    <p:sldId id="560" r:id="rId73"/>
    <p:sldId id="586"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B782"/>
    <a:srgbClr val="FF00FF"/>
    <a:srgbClr val="855E1F"/>
    <a:srgbClr val="BA8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83503"/>
  </p:normalViewPr>
  <p:slideViewPr>
    <p:cSldViewPr snapToGrid="0">
      <p:cViewPr varScale="1">
        <p:scale>
          <a:sx n="129" d="100"/>
          <a:sy n="129" d="100"/>
        </p:scale>
        <p:origin x="24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30/3/25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a:t>
            </a:fld>
            <a:endParaRPr lang="es-ES_tradnl"/>
          </a:p>
        </p:txBody>
      </p:sp>
    </p:spTree>
    <p:extLst>
      <p:ext uri="{BB962C8B-B14F-4D97-AF65-F5344CB8AC3E}">
        <p14:creationId xmlns:p14="http://schemas.microsoft.com/office/powerpoint/2010/main" val="297975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DFEC7-2229-D011-A59B-5031205CCB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7C849F-1CD2-41AA-89E9-55675E3697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6DC51B-27E7-6C99-717F-CD9BE752B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0EBAE33-1028-0A64-D99C-320566CCA5E7}"/>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3344778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E1E7E-1C4B-0F95-5E4D-F541FFD8B6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4E5EE6-AE3E-396A-CD26-13248EF9EC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20BB72-7FC5-DBF0-1D0D-FFD812351B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BB71A26-E532-7E66-3D31-68D97E7474C4}"/>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1717558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Vamos al caso más sencillo, la regresión lineal de una sola variable independiente: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73106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B1083-FC90-EADD-76A9-3A2DBB995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17FE5-196D-1049-C7B2-21DFB916A5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A05E3D-1B75-F6D8-F660-35CCE5315E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Vamos al caso más sencillo, la regresión lineal de una sola variable independiente: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6A73DCD0-946E-0E49-E754-9E4142C30764}"/>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1511202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EC878-A879-B2FF-ABF8-0FC6C66736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0714C1-6ED4-50A4-9BA7-FCAAAF4EE1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4AAEB3-689F-19AF-C7C3-4796AACA97F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Vamos al caso más sencillo, la regresión lineal de una sola variable independiente: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B3E1B96-6F56-7F48-CDEB-1EA202982A39}"/>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4194053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F2F24-545F-1BE4-3B0D-A8F54FB61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4880DE-0DBF-F368-D467-48081E4C92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32C899-1750-2CE1-73BB-59639DB9D7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Vamos al caso más sencillo, la regresión lineal de una sola variable independiente: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27C6295-C4AB-FB21-1521-CB19FBFC9C00}"/>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3434888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293210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119355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EC58D-7DAC-5DAE-029A-D77CC0AC4C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356F84-ABBD-6FD4-B441-82E07009BD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861A4-E4E4-7D9F-1DC9-D36B299A75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529C16C-58B2-2646-1801-A1A7758CDAC8}"/>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406101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70562-156D-2652-014F-188C1033BB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8EBC39-1F70-B63D-106F-1792DB2B61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D648E6-898A-9EA4-8F6F-878C5D7A9A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7884741-E863-2293-3EC4-F22FFF50A60B}"/>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2713512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714C9-916B-CF44-268D-30F1CB094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AD210-207A-DEE6-44D4-54DBAB7CA0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7F55CD-28CE-F7CD-54E3-D31CDB15CC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8A967C3-F59E-A1EC-EE9E-96AAD58629FB}"/>
              </a:ext>
            </a:extLst>
          </p:cNvPr>
          <p:cNvSpPr>
            <a:spLocks noGrp="1"/>
          </p:cNvSpPr>
          <p:nvPr>
            <p:ph type="sldNum" sz="quarter" idx="5"/>
          </p:nvPr>
        </p:nvSpPr>
        <p:spPr/>
        <p:txBody>
          <a:bodyPr/>
          <a:lstStyle/>
          <a:p>
            <a:fld id="{10A8952F-1C0B-F641-899D-BA69BEE8A7E7}" type="slidenum">
              <a:rPr lang="es-ES_tradnl" smtClean="0"/>
              <a:t>2</a:t>
            </a:fld>
            <a:endParaRPr lang="es-ES_tradnl"/>
          </a:p>
        </p:txBody>
      </p:sp>
    </p:spTree>
    <p:extLst>
      <p:ext uri="{BB962C8B-B14F-4D97-AF65-F5344CB8AC3E}">
        <p14:creationId xmlns:p14="http://schemas.microsoft.com/office/powerpoint/2010/main" val="3019467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862765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1390804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Esta descomposición es posible dado la propiedad que la suma de los residuos es cero. Esta propiedad aparece explicita en las ecuaciones normales.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3095412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3853999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d+1 Son la quita de grado de libertad, que son los coeficientes de la regresión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cuando más cerca de 1 mejor ajuste, es decir residuos más chicos</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2520874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indent="0">
                  <a:buNone/>
                </a:pPr>
                <a:r>
                  <a:rPr lang="es-ES_tradnl" sz="6000" dirty="0"/>
                  <a:t>El valor del coeficiente de Pearson no es una métrica muy buena (a pesar de su popularidad). Todo dependerá de que hace que genera el valor de residuo:</a:t>
                </a:r>
              </a:p>
              <a:p>
                <a:r>
                  <a:rPr lang="es-ES_tradnl" sz="6000" dirty="0"/>
                  <a:t>Si la relación entre la variable independiente y dependiente es realmente lineal, y se cumplen las suposiciones, el residuo es </a:t>
                </a:r>
                <a14:m>
                  <m:oMath xmlns:m="http://schemas.openxmlformats.org/officeDocument/2006/math">
                    <m:r>
                      <a:rPr lang="en-US" sz="6000" b="0" i="1" smtClean="0">
                        <a:latin typeface="Cambria Math" panose="02040503050406030204" pitchFamily="18" charset="0"/>
                      </a:rPr>
                      <m:t>𝑒</m:t>
                    </m:r>
                    <m:r>
                      <a:rPr lang="en-US" sz="6000" b="0" i="1" smtClean="0">
                        <a:latin typeface="Cambria Math" panose="02040503050406030204" pitchFamily="18" charset="0"/>
                      </a:rPr>
                      <m:t> ~</m:t>
                    </m:r>
                    <m:r>
                      <a:rPr lang="en-US" sz="6000" b="0" i="1" smtClean="0">
                        <a:latin typeface="Cambria Math" panose="02040503050406030204" pitchFamily="18" charset="0"/>
                        <a:ea typeface="Cambria Math" panose="02040503050406030204" pitchFamily="18" charset="0"/>
                      </a:rPr>
                      <m:t>𝑁</m:t>
                    </m:r>
                    <m:d>
                      <m:dPr>
                        <m:ctrlPr>
                          <a:rPr lang="en-US" sz="6000" b="0" i="1" smtClean="0">
                            <a:latin typeface="Cambria Math" panose="02040503050406030204" pitchFamily="18" charset="0"/>
                            <a:ea typeface="Cambria Math" panose="02040503050406030204" pitchFamily="18" charset="0"/>
                          </a:rPr>
                        </m:ctrlPr>
                      </m:dPr>
                      <m:e>
                        <m:r>
                          <a:rPr lang="en-US" sz="6000" b="0" i="1" smtClean="0">
                            <a:latin typeface="Cambria Math" panose="02040503050406030204" pitchFamily="18" charset="0"/>
                            <a:ea typeface="Cambria Math" panose="02040503050406030204" pitchFamily="18" charset="0"/>
                          </a:rPr>
                          <m:t>0, </m:t>
                        </m:r>
                        <m:sSup>
                          <m:sSupPr>
                            <m:ctrlPr>
                              <a:rPr lang="en-US" sz="6000" b="0" i="1" smtClean="0">
                                <a:latin typeface="Cambria Math" panose="02040503050406030204" pitchFamily="18" charset="0"/>
                                <a:ea typeface="Cambria Math" panose="02040503050406030204" pitchFamily="18" charset="0"/>
                              </a:rPr>
                            </m:ctrlPr>
                          </m:sSupPr>
                          <m:e>
                            <m:r>
                              <a:rPr lang="en-US" sz="6000" i="1">
                                <a:latin typeface="Cambria Math" panose="02040503050406030204" pitchFamily="18" charset="0"/>
                                <a:ea typeface="Cambria Math" panose="02040503050406030204" pitchFamily="18" charset="0"/>
                              </a:rPr>
                              <m:t>𝜎</m:t>
                            </m:r>
                          </m:e>
                          <m:sup>
                            <m:r>
                              <a:rPr lang="en-US" sz="6000" b="0" i="1" smtClean="0">
                                <a:latin typeface="Cambria Math" panose="02040503050406030204" pitchFamily="18" charset="0"/>
                                <a:ea typeface="Cambria Math" panose="02040503050406030204" pitchFamily="18" charset="0"/>
                              </a:rPr>
                              <m:t>2</m:t>
                            </m:r>
                          </m:sup>
                        </m:sSup>
                      </m:e>
                    </m:d>
                    <m:r>
                      <a:rPr lang="en-US" sz="6000" b="0" i="0" smtClean="0">
                        <a:latin typeface="Cambria Math" panose="02040503050406030204" pitchFamily="18" charset="0"/>
                        <a:ea typeface="Cambria Math" panose="02040503050406030204" pitchFamily="18" charset="0"/>
                      </a:rPr>
                      <m:t>. </m:t>
                    </m:r>
                  </m:oMath>
                </a14:m>
                <a:r>
                  <a:rPr lang="es-ES_tradnl" sz="6000" dirty="0"/>
                  <a:t>Por lo que depende de cómo se tomaron los datos y la varianza de la distribución normal.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i="1" dirty="0"/>
                  <a:t>Por ejemplo, en registro de temperatura, si el termómetro es de mala calidad, esperamos tener una mayor variación, por lo que el coeficiente podría ser bajo, pero sin ser culpa del modelo.</a:t>
                </a:r>
              </a:p>
              <a:p>
                <a:endParaRPr lang="es-ES_tradnl" sz="6000" dirty="0"/>
              </a:p>
              <a:p>
                <a:r>
                  <a:rPr lang="es-ES_tradnl" sz="6000" dirty="0"/>
                  <a:t>Si la relación no es lineal, el valor del coeficiente de Pearson nos va a indicar que el modelo es malo.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mc:Choice>
        <mc:Fallback xmlns="">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indent="0">
                  <a:buNone/>
                </a:pPr>
                <a:r>
                  <a:rPr lang="es-ES_tradnl" sz="6000" dirty="0"/>
                  <a:t>El valor del coeficiente de Pearson no es una métrica muy buena (a pesar de su popularidad). Todo dependerá de que hace que genera el valor de residuo:</a:t>
                </a:r>
              </a:p>
              <a:p>
                <a:r>
                  <a:rPr lang="es-ES_tradnl" sz="6000" dirty="0"/>
                  <a:t>Si la relación entre la variable independiente y dependiente es realmente lineal, y se cumplen las suposiciones, el residuo es </a:t>
                </a:r>
                <a:r>
                  <a:rPr lang="en-US" sz="6000" b="0" i="0">
                    <a:latin typeface="Cambria Math" panose="02040503050406030204" pitchFamily="18" charset="0"/>
                  </a:rPr>
                  <a:t>𝑒 ~</a:t>
                </a:r>
                <a:r>
                  <a:rPr lang="en-US" sz="6000" b="0" i="0">
                    <a:latin typeface="Cambria Math" panose="02040503050406030204" pitchFamily="18" charset="0"/>
                    <a:ea typeface="Cambria Math" panose="02040503050406030204" pitchFamily="18" charset="0"/>
                  </a:rPr>
                  <a:t>𝑁(0, </a:t>
                </a:r>
                <a:r>
                  <a:rPr lang="en-US" sz="6000" i="0">
                    <a:latin typeface="Cambria Math" panose="02040503050406030204" pitchFamily="18" charset="0"/>
                    <a:ea typeface="Cambria Math" panose="02040503050406030204" pitchFamily="18" charset="0"/>
                  </a:rPr>
                  <a:t>𝜎</a:t>
                </a:r>
                <a:r>
                  <a:rPr lang="en-US" sz="6000" b="0" i="0">
                    <a:latin typeface="Cambria Math" panose="02040503050406030204" pitchFamily="18" charset="0"/>
                    <a:ea typeface="Cambria Math" panose="02040503050406030204" pitchFamily="18" charset="0"/>
                  </a:rPr>
                  <a:t>^2 ). </a:t>
                </a:r>
                <a:r>
                  <a:rPr lang="es-ES_tradnl" sz="6000" dirty="0"/>
                  <a:t>Por lo que depende de cómo se tomaron los datos y la varianza de la distribución normal.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i="1" dirty="0"/>
                  <a:t>Por ejemplo, en registro de temperatura, si el termómetro es de mala calidad, esperamos tener una mayor variación, por lo que el coeficiente podría ser bajo, pero sin ser culpa del modelo.</a:t>
                </a:r>
              </a:p>
              <a:p>
                <a:endParaRPr lang="es-ES_tradnl" sz="6000" dirty="0"/>
              </a:p>
              <a:p>
                <a:r>
                  <a:rPr lang="es-ES_tradnl" sz="6000" dirty="0"/>
                  <a:t>Si la relación no es lineal, el valor del coeficiente de Pearson nos va a indicar que el modelo es malo.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mc:Fallback>
      </mc:AlternateContent>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3723124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b="1" dirty="0">
                    <a:solidFill>
                      <a:schemeClr val="accent6"/>
                    </a:solidFill>
                  </a:rPr>
                  <a:t>Homocedasticidad </a:t>
                </a:r>
                <a:r>
                  <a:rPr lang="en-US" sz="8000" dirty="0"/>
                  <a:t>Esta </a:t>
                </a:r>
                <a:r>
                  <a:rPr lang="en-US" sz="8000" dirty="0" err="1"/>
                  <a:t>hipótesis</a:t>
                </a:r>
                <a:r>
                  <a:rPr lang="en-US" sz="8000" dirty="0"/>
                  <a:t> indica que </a:t>
                </a:r>
                <a:r>
                  <a:rPr lang="en-US" sz="8000" dirty="0" err="1"/>
                  <a:t>todas</a:t>
                </a:r>
                <a:r>
                  <a:rPr lang="en-US" sz="8000" dirty="0"/>
                  <a:t> las </a:t>
                </a:r>
                <a:r>
                  <a:rPr lang="en-US" sz="8000" dirty="0" err="1"/>
                  <a:t>perturbaciones</a:t>
                </a:r>
                <a:r>
                  <a:rPr lang="en-US" sz="8000" dirty="0"/>
                  <a:t> </a:t>
                </a:r>
                <a:r>
                  <a:rPr lang="en-US" sz="8000" dirty="0" err="1"/>
                  <a:t>aleatorias</a:t>
                </a:r>
                <a:r>
                  <a:rPr lang="en-US" sz="8000" dirty="0"/>
                  <a:t> </a:t>
                </a:r>
                <a:r>
                  <a:rPr lang="en-US" sz="8000" dirty="0" err="1"/>
                  <a:t>tienen</a:t>
                </a:r>
                <a:r>
                  <a:rPr lang="en-US" sz="8000" dirty="0"/>
                  <a:t> la </a:t>
                </a:r>
                <a:r>
                  <a:rPr lang="en-US" sz="8000" dirty="0" err="1"/>
                  <a:t>misma</a:t>
                </a:r>
                <a:r>
                  <a:rPr lang="en-US" sz="8000" dirty="0"/>
                  <a:t> </a:t>
                </a:r>
                <a:r>
                  <a:rPr lang="en-US" sz="8000" dirty="0" err="1"/>
                  <a:t>varianza</a:t>
                </a:r>
                <a:r>
                  <a:rPr lang="en-US" sz="8000" dirty="0"/>
                  <a:t>. Es </a:t>
                </a:r>
                <a:r>
                  <a:rPr lang="en-US" sz="8000" dirty="0" err="1"/>
                  <a:t>decir</a:t>
                </a:r>
                <a:r>
                  <a:rPr lang="en-US" sz="8000" dirty="0"/>
                  <a:t>, la </a:t>
                </a:r>
                <a:r>
                  <a:rPr lang="en-US" sz="8000" dirty="0" err="1"/>
                  <a:t>varianza</a:t>
                </a:r>
                <a:r>
                  <a:rPr lang="en-US" sz="8000" dirty="0"/>
                  <a:t> de las </a:t>
                </a:r>
                <a:r>
                  <a:rPr lang="en-US" sz="8000" dirty="0" err="1"/>
                  <a:t>perturbaciones</a:t>
                </a:r>
                <a:r>
                  <a:rPr lang="en-US" sz="8000" dirty="0"/>
                  <a:t> </a:t>
                </a:r>
                <a:r>
                  <a:rPr lang="en-US" sz="8000" dirty="0" err="1"/>
                  <a:t>aleatorias</a:t>
                </a:r>
                <a:r>
                  <a:rPr lang="en-US" sz="8000" dirty="0"/>
                  <a:t> del </a:t>
                </a:r>
                <a:r>
                  <a:rPr lang="en-US" sz="8000" dirty="0" err="1"/>
                  <a:t>modelo</a:t>
                </a:r>
                <a:r>
                  <a:rPr lang="en-US" sz="8000" dirty="0"/>
                  <a:t> es </a:t>
                </a:r>
                <a:r>
                  <a:rPr lang="en-US" sz="8000" dirty="0" err="1"/>
                  <a:t>constante</a:t>
                </a:r>
                <a:r>
                  <a:rPr lang="en-US" sz="8000" dirty="0"/>
                  <a:t> y, </a:t>
                </a:r>
                <a:r>
                  <a:rPr lang="en-US" sz="8000" dirty="0" err="1"/>
                  <a:t>por</a:t>
                </a:r>
                <a:r>
                  <a:rPr lang="en-US" sz="8000" dirty="0"/>
                  <a:t> tanto, </a:t>
                </a:r>
                <a:r>
                  <a:rPr lang="en-US" sz="8000" dirty="0" err="1"/>
                  <a:t>independiente</a:t>
                </a:r>
                <a:r>
                  <a:rPr lang="en-US" sz="8000" dirty="0"/>
                  <a:t> del </a:t>
                </a:r>
                <a:r>
                  <a:rPr lang="en-US" sz="8000" dirty="0" err="1"/>
                  <a:t>tiempo</a:t>
                </a:r>
                <a:r>
                  <a:rPr lang="en-US" sz="8000" dirty="0"/>
                  <a:t> o de </a:t>
                </a:r>
                <a:r>
                  <a:rPr lang="en-US" sz="8000" dirty="0" err="1"/>
                  <a:t>los</a:t>
                </a:r>
                <a:r>
                  <a:rPr lang="en-US" sz="8000" dirty="0"/>
                  <a:t> </a:t>
                </a:r>
                <a:r>
                  <a:rPr lang="en-US" sz="8000" dirty="0" err="1"/>
                  <a:t>valores</a:t>
                </a:r>
                <a:r>
                  <a:rPr lang="en-US" sz="8000" dirty="0"/>
                  <a:t> de las variables </a:t>
                </a:r>
                <a:r>
                  <a:rPr lang="en-US" sz="8000" dirty="0" err="1"/>
                  <a:t>predeterminadas</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lvl="1"/>
                <a:r>
                  <a:rPr lang="en-US" sz="8000" dirty="0" err="1"/>
                  <a:t>Residuos</a:t>
                </a:r>
                <a:r>
                  <a:rPr lang="en-US" sz="8000" dirty="0"/>
                  <a:t>: </a:t>
                </a:r>
                <a:r>
                  <a:rPr lang="es-ES_tradnl" sz="6000" b="1" dirty="0">
                    <a:solidFill>
                      <a:schemeClr val="accent5">
                        <a:lumMod val="60000"/>
                        <a:lumOff val="40000"/>
                      </a:schemeClr>
                    </a:solidFill>
                  </a:rPr>
                  <a:t>Esperanza cero</a:t>
                </a:r>
              </a:p>
              <a:p>
                <a:pPr lvl="1"/>
                <a:r>
                  <a:rPr lang="es-ES_tradnl" sz="6000" b="1" dirty="0" err="1">
                    <a:solidFill>
                      <a:schemeClr val="accent5">
                        <a:lumMod val="60000"/>
                        <a:lumOff val="40000"/>
                      </a:schemeClr>
                    </a:solidFill>
                  </a:rPr>
                  <a:t>Homoscedásticos</a:t>
                </a:r>
                <a:endParaRPr lang="es-ES_tradnl" sz="6000" b="1" dirty="0">
                  <a:solidFill>
                    <a:schemeClr val="accent5">
                      <a:lumMod val="60000"/>
                      <a:lumOff val="40000"/>
                    </a:schemeClr>
                  </a:solidFill>
                </a:endParaRPr>
              </a:p>
              <a:p>
                <a:pPr lvl="1"/>
                <a:r>
                  <a:rPr lang="es-ES_tradnl" sz="6000" b="1" dirty="0">
                    <a:solidFill>
                      <a:schemeClr val="accent5">
                        <a:lumMod val="60000"/>
                        <a:lumOff val="40000"/>
                      </a:schemeClr>
                    </a:solidFill>
                  </a:rPr>
                  <a:t>Independientes</a:t>
                </a:r>
              </a:p>
              <a:p>
                <a:pPr lvl="1"/>
                <a:r>
                  <a:rPr lang="es-ES_tradnl" sz="6000" b="1" dirty="0">
                    <a:solidFill>
                      <a:schemeClr val="accent5">
                        <a:lumMod val="60000"/>
                        <a:lumOff val="40000"/>
                      </a:schemeClr>
                    </a:solidFill>
                  </a:rPr>
                  <a:t>Provenientes de una distribución normal N(0, </a:t>
                </a:r>
                <a14:m>
                  <m:oMath xmlns:m="http://schemas.openxmlformats.org/officeDocument/2006/math">
                    <m:r>
                      <a:rPr lang="es-ES_tradnl" sz="6000" b="1" i="1" smtClean="0">
                        <a:solidFill>
                          <a:schemeClr val="accent5">
                            <a:lumMod val="60000"/>
                            <a:lumOff val="40000"/>
                          </a:schemeClr>
                        </a:solidFill>
                        <a:latin typeface="Cambria Math" panose="02040503050406030204" pitchFamily="18" charset="0"/>
                      </a:rPr>
                      <m:t>𝛔</m:t>
                    </m:r>
                  </m:oMath>
                </a14:m>
                <a:r>
                  <a:rPr lang="es-ES_tradnl" sz="6000" b="1" dirty="0">
                    <a:solidFill>
                      <a:schemeClr val="accent5">
                        <a:lumMod val="60000"/>
                        <a:lumOff val="40000"/>
                      </a:schemeClr>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mc:Choice>
        <mc:Fallback xmlns="">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b="1" dirty="0">
                    <a:solidFill>
                      <a:schemeClr val="accent6"/>
                    </a:solidFill>
                  </a:rPr>
                  <a:t>Homocedasticidad </a:t>
                </a:r>
                <a:r>
                  <a:rPr lang="en-US" sz="8000" dirty="0"/>
                  <a:t>Esta </a:t>
                </a:r>
                <a:r>
                  <a:rPr lang="en-US" sz="8000" dirty="0" err="1"/>
                  <a:t>hipótesis</a:t>
                </a:r>
                <a:r>
                  <a:rPr lang="en-US" sz="8000" dirty="0"/>
                  <a:t> indica que </a:t>
                </a:r>
                <a:r>
                  <a:rPr lang="en-US" sz="8000" dirty="0" err="1"/>
                  <a:t>todas</a:t>
                </a:r>
                <a:r>
                  <a:rPr lang="en-US" sz="8000" dirty="0"/>
                  <a:t> las </a:t>
                </a:r>
                <a:r>
                  <a:rPr lang="en-US" sz="8000" dirty="0" err="1"/>
                  <a:t>perturbaciones</a:t>
                </a:r>
                <a:r>
                  <a:rPr lang="en-US" sz="8000" dirty="0"/>
                  <a:t> </a:t>
                </a:r>
                <a:r>
                  <a:rPr lang="en-US" sz="8000" dirty="0" err="1"/>
                  <a:t>aleatorias</a:t>
                </a:r>
                <a:r>
                  <a:rPr lang="en-US" sz="8000" dirty="0"/>
                  <a:t> </a:t>
                </a:r>
                <a:r>
                  <a:rPr lang="en-US" sz="8000" dirty="0" err="1"/>
                  <a:t>tienen</a:t>
                </a:r>
                <a:r>
                  <a:rPr lang="en-US" sz="8000" dirty="0"/>
                  <a:t> la </a:t>
                </a:r>
                <a:r>
                  <a:rPr lang="en-US" sz="8000" dirty="0" err="1"/>
                  <a:t>misma</a:t>
                </a:r>
                <a:r>
                  <a:rPr lang="en-US" sz="8000" dirty="0"/>
                  <a:t> </a:t>
                </a:r>
                <a:r>
                  <a:rPr lang="en-US" sz="8000" dirty="0" err="1"/>
                  <a:t>varianza</a:t>
                </a:r>
                <a:r>
                  <a:rPr lang="en-US" sz="8000" dirty="0"/>
                  <a:t>. Es </a:t>
                </a:r>
                <a:r>
                  <a:rPr lang="en-US" sz="8000" dirty="0" err="1"/>
                  <a:t>decir</a:t>
                </a:r>
                <a:r>
                  <a:rPr lang="en-US" sz="8000" dirty="0"/>
                  <a:t>, la </a:t>
                </a:r>
                <a:r>
                  <a:rPr lang="en-US" sz="8000" dirty="0" err="1"/>
                  <a:t>varianza</a:t>
                </a:r>
                <a:r>
                  <a:rPr lang="en-US" sz="8000" dirty="0"/>
                  <a:t> de las </a:t>
                </a:r>
                <a:r>
                  <a:rPr lang="en-US" sz="8000" dirty="0" err="1"/>
                  <a:t>perturbaciones</a:t>
                </a:r>
                <a:r>
                  <a:rPr lang="en-US" sz="8000" dirty="0"/>
                  <a:t> </a:t>
                </a:r>
                <a:r>
                  <a:rPr lang="en-US" sz="8000" dirty="0" err="1"/>
                  <a:t>aleatorias</a:t>
                </a:r>
                <a:r>
                  <a:rPr lang="en-US" sz="8000" dirty="0"/>
                  <a:t> del </a:t>
                </a:r>
                <a:r>
                  <a:rPr lang="en-US" sz="8000" dirty="0" err="1"/>
                  <a:t>modelo</a:t>
                </a:r>
                <a:r>
                  <a:rPr lang="en-US" sz="8000" dirty="0"/>
                  <a:t> es </a:t>
                </a:r>
                <a:r>
                  <a:rPr lang="en-US" sz="8000" dirty="0" err="1"/>
                  <a:t>constante</a:t>
                </a:r>
                <a:r>
                  <a:rPr lang="en-US" sz="8000" dirty="0"/>
                  <a:t> y, </a:t>
                </a:r>
                <a:r>
                  <a:rPr lang="en-US" sz="8000" dirty="0" err="1"/>
                  <a:t>por</a:t>
                </a:r>
                <a:r>
                  <a:rPr lang="en-US" sz="8000" dirty="0"/>
                  <a:t> tanto, </a:t>
                </a:r>
                <a:r>
                  <a:rPr lang="en-US" sz="8000" dirty="0" err="1"/>
                  <a:t>independiente</a:t>
                </a:r>
                <a:r>
                  <a:rPr lang="en-US" sz="8000" dirty="0"/>
                  <a:t> del </a:t>
                </a:r>
                <a:r>
                  <a:rPr lang="en-US" sz="8000" dirty="0" err="1"/>
                  <a:t>tiempo</a:t>
                </a:r>
                <a:r>
                  <a:rPr lang="en-US" sz="8000" dirty="0"/>
                  <a:t> o de </a:t>
                </a:r>
                <a:r>
                  <a:rPr lang="en-US" sz="8000" dirty="0" err="1"/>
                  <a:t>los</a:t>
                </a:r>
                <a:r>
                  <a:rPr lang="en-US" sz="8000" dirty="0"/>
                  <a:t> </a:t>
                </a:r>
                <a:r>
                  <a:rPr lang="en-US" sz="8000" dirty="0" err="1"/>
                  <a:t>valores</a:t>
                </a:r>
                <a:r>
                  <a:rPr lang="en-US" sz="8000" dirty="0"/>
                  <a:t> de las variables </a:t>
                </a:r>
                <a:r>
                  <a:rPr lang="en-US" sz="8000" dirty="0" err="1"/>
                  <a:t>predeterminadas</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lvl="1"/>
                <a:r>
                  <a:rPr lang="en-US" sz="8000" dirty="0" err="1"/>
                  <a:t>Residuos</a:t>
                </a:r>
                <a:r>
                  <a:rPr lang="en-US" sz="8000" dirty="0"/>
                  <a:t>: </a:t>
                </a:r>
                <a:r>
                  <a:rPr lang="es-ES_tradnl" sz="6000" b="1" dirty="0">
                    <a:solidFill>
                      <a:schemeClr val="accent5">
                        <a:lumMod val="60000"/>
                        <a:lumOff val="40000"/>
                      </a:schemeClr>
                    </a:solidFill>
                  </a:rPr>
                  <a:t>Esperanza cero</a:t>
                </a:r>
              </a:p>
              <a:p>
                <a:pPr lvl="1"/>
                <a:r>
                  <a:rPr lang="es-ES_tradnl" sz="6000" b="1" dirty="0" err="1">
                    <a:solidFill>
                      <a:schemeClr val="accent5">
                        <a:lumMod val="60000"/>
                        <a:lumOff val="40000"/>
                      </a:schemeClr>
                    </a:solidFill>
                  </a:rPr>
                  <a:t>Homoscedásticos</a:t>
                </a:r>
                <a:endParaRPr lang="es-ES_tradnl" sz="6000" b="1" dirty="0">
                  <a:solidFill>
                    <a:schemeClr val="accent5">
                      <a:lumMod val="60000"/>
                      <a:lumOff val="40000"/>
                    </a:schemeClr>
                  </a:solidFill>
                </a:endParaRPr>
              </a:p>
              <a:p>
                <a:pPr lvl="1"/>
                <a:r>
                  <a:rPr lang="es-ES_tradnl" sz="6000" b="1" dirty="0">
                    <a:solidFill>
                      <a:schemeClr val="accent5">
                        <a:lumMod val="60000"/>
                        <a:lumOff val="40000"/>
                      </a:schemeClr>
                    </a:solidFill>
                  </a:rPr>
                  <a:t>Independientes</a:t>
                </a:r>
              </a:p>
              <a:p>
                <a:pPr lvl="1"/>
                <a:r>
                  <a:rPr lang="es-ES_tradnl" sz="6000" b="1" dirty="0">
                    <a:solidFill>
                      <a:schemeClr val="accent5">
                        <a:lumMod val="60000"/>
                        <a:lumOff val="40000"/>
                      </a:schemeClr>
                    </a:solidFill>
                  </a:rPr>
                  <a:t>Provenientes de una distribución normal N(0, </a:t>
                </a:r>
                <a:r>
                  <a:rPr lang="es-ES_tradnl" sz="6000" b="1" i="0">
                    <a:solidFill>
                      <a:schemeClr val="accent5">
                        <a:lumMod val="60000"/>
                        <a:lumOff val="40000"/>
                      </a:schemeClr>
                    </a:solidFill>
                    <a:latin typeface="Cambria Math" panose="02040503050406030204" pitchFamily="18" charset="0"/>
                  </a:rPr>
                  <a:t>𝛔</a:t>
                </a:r>
                <a:r>
                  <a:rPr lang="es-ES_tradnl" sz="6000" b="1" dirty="0">
                    <a:solidFill>
                      <a:schemeClr val="accent5">
                        <a:lumMod val="60000"/>
                        <a:lumOff val="40000"/>
                      </a:schemeClr>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mc:Fallback>
      </mc:AlternateContent>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1057070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277A9-594D-1620-1E3E-4F3347F44B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F13F06-0E3B-9605-602D-03EBE867E20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0A3493E5-B694-8F04-9586-684E89211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b="1" dirty="0">
                    <a:solidFill>
                      <a:schemeClr val="accent6"/>
                    </a:solidFill>
                  </a:rPr>
                  <a:t>Homocedasticidad </a:t>
                </a:r>
                <a:r>
                  <a:rPr lang="en-US" sz="8000" dirty="0"/>
                  <a:t>Esta </a:t>
                </a:r>
                <a:r>
                  <a:rPr lang="en-US" sz="8000" dirty="0" err="1"/>
                  <a:t>hipótesis</a:t>
                </a:r>
                <a:r>
                  <a:rPr lang="en-US" sz="8000" dirty="0"/>
                  <a:t> indica que </a:t>
                </a:r>
                <a:r>
                  <a:rPr lang="en-US" sz="8000" dirty="0" err="1"/>
                  <a:t>todas</a:t>
                </a:r>
                <a:r>
                  <a:rPr lang="en-US" sz="8000" dirty="0"/>
                  <a:t> las </a:t>
                </a:r>
                <a:r>
                  <a:rPr lang="en-US" sz="8000" dirty="0" err="1"/>
                  <a:t>perturbaciones</a:t>
                </a:r>
                <a:r>
                  <a:rPr lang="en-US" sz="8000" dirty="0"/>
                  <a:t> </a:t>
                </a:r>
                <a:r>
                  <a:rPr lang="en-US" sz="8000" dirty="0" err="1"/>
                  <a:t>aleatorias</a:t>
                </a:r>
                <a:r>
                  <a:rPr lang="en-US" sz="8000" dirty="0"/>
                  <a:t> </a:t>
                </a:r>
                <a:r>
                  <a:rPr lang="en-US" sz="8000" dirty="0" err="1"/>
                  <a:t>tienen</a:t>
                </a:r>
                <a:r>
                  <a:rPr lang="en-US" sz="8000" dirty="0"/>
                  <a:t> la </a:t>
                </a:r>
                <a:r>
                  <a:rPr lang="en-US" sz="8000" dirty="0" err="1"/>
                  <a:t>misma</a:t>
                </a:r>
                <a:r>
                  <a:rPr lang="en-US" sz="8000" dirty="0"/>
                  <a:t> </a:t>
                </a:r>
                <a:r>
                  <a:rPr lang="en-US" sz="8000" dirty="0" err="1"/>
                  <a:t>varianza</a:t>
                </a:r>
                <a:r>
                  <a:rPr lang="en-US" sz="8000" dirty="0"/>
                  <a:t>. Es </a:t>
                </a:r>
                <a:r>
                  <a:rPr lang="en-US" sz="8000" dirty="0" err="1"/>
                  <a:t>decir</a:t>
                </a:r>
                <a:r>
                  <a:rPr lang="en-US" sz="8000" dirty="0"/>
                  <a:t>, la </a:t>
                </a:r>
                <a:r>
                  <a:rPr lang="en-US" sz="8000" dirty="0" err="1"/>
                  <a:t>varianza</a:t>
                </a:r>
                <a:r>
                  <a:rPr lang="en-US" sz="8000" dirty="0"/>
                  <a:t> de las </a:t>
                </a:r>
                <a:r>
                  <a:rPr lang="en-US" sz="8000" dirty="0" err="1"/>
                  <a:t>perturbaciones</a:t>
                </a:r>
                <a:r>
                  <a:rPr lang="en-US" sz="8000" dirty="0"/>
                  <a:t> </a:t>
                </a:r>
                <a:r>
                  <a:rPr lang="en-US" sz="8000" dirty="0" err="1"/>
                  <a:t>aleatorias</a:t>
                </a:r>
                <a:r>
                  <a:rPr lang="en-US" sz="8000" dirty="0"/>
                  <a:t> del </a:t>
                </a:r>
                <a:r>
                  <a:rPr lang="en-US" sz="8000" dirty="0" err="1"/>
                  <a:t>modelo</a:t>
                </a:r>
                <a:r>
                  <a:rPr lang="en-US" sz="8000" dirty="0"/>
                  <a:t> es </a:t>
                </a:r>
                <a:r>
                  <a:rPr lang="en-US" sz="8000" dirty="0" err="1"/>
                  <a:t>constante</a:t>
                </a:r>
                <a:r>
                  <a:rPr lang="en-US" sz="8000" dirty="0"/>
                  <a:t> y, </a:t>
                </a:r>
                <a:r>
                  <a:rPr lang="en-US" sz="8000" dirty="0" err="1"/>
                  <a:t>por</a:t>
                </a:r>
                <a:r>
                  <a:rPr lang="en-US" sz="8000" dirty="0"/>
                  <a:t> tanto, </a:t>
                </a:r>
                <a:r>
                  <a:rPr lang="en-US" sz="8000" dirty="0" err="1"/>
                  <a:t>independiente</a:t>
                </a:r>
                <a:r>
                  <a:rPr lang="en-US" sz="8000" dirty="0"/>
                  <a:t> del </a:t>
                </a:r>
                <a:r>
                  <a:rPr lang="en-US" sz="8000" dirty="0" err="1"/>
                  <a:t>tiempo</a:t>
                </a:r>
                <a:r>
                  <a:rPr lang="en-US" sz="8000" dirty="0"/>
                  <a:t> o de </a:t>
                </a:r>
                <a:r>
                  <a:rPr lang="en-US" sz="8000" dirty="0" err="1"/>
                  <a:t>los</a:t>
                </a:r>
                <a:r>
                  <a:rPr lang="en-US" sz="8000" dirty="0"/>
                  <a:t> </a:t>
                </a:r>
                <a:r>
                  <a:rPr lang="en-US" sz="8000" dirty="0" err="1"/>
                  <a:t>valores</a:t>
                </a:r>
                <a:r>
                  <a:rPr lang="en-US" sz="8000" dirty="0"/>
                  <a:t> de las variables </a:t>
                </a:r>
                <a:r>
                  <a:rPr lang="en-US" sz="8000" dirty="0" err="1"/>
                  <a:t>predeterminadas</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lvl="1"/>
                <a:r>
                  <a:rPr lang="en-US" sz="8000" dirty="0" err="1"/>
                  <a:t>Residuos</a:t>
                </a:r>
                <a:r>
                  <a:rPr lang="en-US" sz="8000" dirty="0"/>
                  <a:t>: </a:t>
                </a:r>
                <a:r>
                  <a:rPr lang="es-ES_tradnl" sz="6000" b="1" dirty="0">
                    <a:solidFill>
                      <a:schemeClr val="accent5">
                        <a:lumMod val="60000"/>
                        <a:lumOff val="40000"/>
                      </a:schemeClr>
                    </a:solidFill>
                  </a:rPr>
                  <a:t>Esperanza cero</a:t>
                </a:r>
              </a:p>
              <a:p>
                <a:pPr lvl="1"/>
                <a:r>
                  <a:rPr lang="es-ES_tradnl" sz="6000" b="1" dirty="0" err="1">
                    <a:solidFill>
                      <a:schemeClr val="accent5">
                        <a:lumMod val="60000"/>
                        <a:lumOff val="40000"/>
                      </a:schemeClr>
                    </a:solidFill>
                  </a:rPr>
                  <a:t>Homoscedásticos</a:t>
                </a:r>
                <a:endParaRPr lang="es-ES_tradnl" sz="6000" b="1" dirty="0">
                  <a:solidFill>
                    <a:schemeClr val="accent5">
                      <a:lumMod val="60000"/>
                      <a:lumOff val="40000"/>
                    </a:schemeClr>
                  </a:solidFill>
                </a:endParaRPr>
              </a:p>
              <a:p>
                <a:pPr lvl="1"/>
                <a:r>
                  <a:rPr lang="es-ES_tradnl" sz="6000" b="1" dirty="0">
                    <a:solidFill>
                      <a:schemeClr val="accent5">
                        <a:lumMod val="60000"/>
                        <a:lumOff val="40000"/>
                      </a:schemeClr>
                    </a:solidFill>
                  </a:rPr>
                  <a:t>Independientes</a:t>
                </a:r>
              </a:p>
              <a:p>
                <a:pPr lvl="1"/>
                <a:r>
                  <a:rPr lang="es-ES_tradnl" sz="6000" b="1" dirty="0">
                    <a:solidFill>
                      <a:schemeClr val="accent5">
                        <a:lumMod val="60000"/>
                        <a:lumOff val="40000"/>
                      </a:schemeClr>
                    </a:solidFill>
                  </a:rPr>
                  <a:t>Provenientes de una distribución normal N(0, </a:t>
                </a:r>
                <a14:m>
                  <m:oMath xmlns:m="http://schemas.openxmlformats.org/officeDocument/2006/math">
                    <m:r>
                      <a:rPr lang="es-ES_tradnl" sz="6000" b="1" i="1" smtClean="0">
                        <a:solidFill>
                          <a:schemeClr val="accent5">
                            <a:lumMod val="60000"/>
                            <a:lumOff val="40000"/>
                          </a:schemeClr>
                        </a:solidFill>
                        <a:latin typeface="Cambria Math" panose="02040503050406030204" pitchFamily="18" charset="0"/>
                      </a:rPr>
                      <m:t>𝛔</m:t>
                    </m:r>
                  </m:oMath>
                </a14:m>
                <a:r>
                  <a:rPr lang="es-ES_tradnl" sz="6000" b="1" dirty="0">
                    <a:solidFill>
                      <a:schemeClr val="accent5">
                        <a:lumMod val="60000"/>
                        <a:lumOff val="40000"/>
                      </a:schemeClr>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mc:Choice>
        <mc:Fallback xmlns="">
          <p:sp>
            <p:nvSpPr>
              <p:cNvPr id="3" name="Notes Placeholder 2">
                <a:extLst>
                  <a:ext uri="{FF2B5EF4-FFF2-40B4-BE49-F238E27FC236}">
                    <a16:creationId xmlns:a16="http://schemas.microsoft.com/office/drawing/2014/main" id="{0A3493E5-B694-8F04-9586-684E89211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b="1" dirty="0">
                    <a:solidFill>
                      <a:schemeClr val="accent6"/>
                    </a:solidFill>
                  </a:rPr>
                  <a:t>Homocedasticidad </a:t>
                </a:r>
                <a:r>
                  <a:rPr lang="en-US" sz="8000" dirty="0"/>
                  <a:t>Esta </a:t>
                </a:r>
                <a:r>
                  <a:rPr lang="en-US" sz="8000" dirty="0" err="1"/>
                  <a:t>hipótesis</a:t>
                </a:r>
                <a:r>
                  <a:rPr lang="en-US" sz="8000" dirty="0"/>
                  <a:t> indica que </a:t>
                </a:r>
                <a:r>
                  <a:rPr lang="en-US" sz="8000" dirty="0" err="1"/>
                  <a:t>todas</a:t>
                </a:r>
                <a:r>
                  <a:rPr lang="en-US" sz="8000" dirty="0"/>
                  <a:t> las </a:t>
                </a:r>
                <a:r>
                  <a:rPr lang="en-US" sz="8000" dirty="0" err="1"/>
                  <a:t>perturbaciones</a:t>
                </a:r>
                <a:r>
                  <a:rPr lang="en-US" sz="8000" dirty="0"/>
                  <a:t> </a:t>
                </a:r>
                <a:r>
                  <a:rPr lang="en-US" sz="8000" dirty="0" err="1"/>
                  <a:t>aleatorias</a:t>
                </a:r>
                <a:r>
                  <a:rPr lang="en-US" sz="8000" dirty="0"/>
                  <a:t> </a:t>
                </a:r>
                <a:r>
                  <a:rPr lang="en-US" sz="8000" dirty="0" err="1"/>
                  <a:t>tienen</a:t>
                </a:r>
                <a:r>
                  <a:rPr lang="en-US" sz="8000" dirty="0"/>
                  <a:t> la </a:t>
                </a:r>
                <a:r>
                  <a:rPr lang="en-US" sz="8000" dirty="0" err="1"/>
                  <a:t>misma</a:t>
                </a:r>
                <a:r>
                  <a:rPr lang="en-US" sz="8000" dirty="0"/>
                  <a:t> </a:t>
                </a:r>
                <a:r>
                  <a:rPr lang="en-US" sz="8000" dirty="0" err="1"/>
                  <a:t>varianza</a:t>
                </a:r>
                <a:r>
                  <a:rPr lang="en-US" sz="8000" dirty="0"/>
                  <a:t>. Es </a:t>
                </a:r>
                <a:r>
                  <a:rPr lang="en-US" sz="8000" dirty="0" err="1"/>
                  <a:t>decir</a:t>
                </a:r>
                <a:r>
                  <a:rPr lang="en-US" sz="8000" dirty="0"/>
                  <a:t>, la </a:t>
                </a:r>
                <a:r>
                  <a:rPr lang="en-US" sz="8000" dirty="0" err="1"/>
                  <a:t>varianza</a:t>
                </a:r>
                <a:r>
                  <a:rPr lang="en-US" sz="8000" dirty="0"/>
                  <a:t> de las </a:t>
                </a:r>
                <a:r>
                  <a:rPr lang="en-US" sz="8000" dirty="0" err="1"/>
                  <a:t>perturbaciones</a:t>
                </a:r>
                <a:r>
                  <a:rPr lang="en-US" sz="8000" dirty="0"/>
                  <a:t> </a:t>
                </a:r>
                <a:r>
                  <a:rPr lang="en-US" sz="8000" dirty="0" err="1"/>
                  <a:t>aleatorias</a:t>
                </a:r>
                <a:r>
                  <a:rPr lang="en-US" sz="8000" dirty="0"/>
                  <a:t> del </a:t>
                </a:r>
                <a:r>
                  <a:rPr lang="en-US" sz="8000" dirty="0" err="1"/>
                  <a:t>modelo</a:t>
                </a:r>
                <a:r>
                  <a:rPr lang="en-US" sz="8000" dirty="0"/>
                  <a:t> es </a:t>
                </a:r>
                <a:r>
                  <a:rPr lang="en-US" sz="8000" dirty="0" err="1"/>
                  <a:t>constante</a:t>
                </a:r>
                <a:r>
                  <a:rPr lang="en-US" sz="8000" dirty="0"/>
                  <a:t> y, </a:t>
                </a:r>
                <a:r>
                  <a:rPr lang="en-US" sz="8000" dirty="0" err="1"/>
                  <a:t>por</a:t>
                </a:r>
                <a:r>
                  <a:rPr lang="en-US" sz="8000" dirty="0"/>
                  <a:t> tanto, </a:t>
                </a:r>
                <a:r>
                  <a:rPr lang="en-US" sz="8000" dirty="0" err="1"/>
                  <a:t>independiente</a:t>
                </a:r>
                <a:r>
                  <a:rPr lang="en-US" sz="8000" dirty="0"/>
                  <a:t> del </a:t>
                </a:r>
                <a:r>
                  <a:rPr lang="en-US" sz="8000" dirty="0" err="1"/>
                  <a:t>tiempo</a:t>
                </a:r>
                <a:r>
                  <a:rPr lang="en-US" sz="8000" dirty="0"/>
                  <a:t> o de </a:t>
                </a:r>
                <a:r>
                  <a:rPr lang="en-US" sz="8000" dirty="0" err="1"/>
                  <a:t>los</a:t>
                </a:r>
                <a:r>
                  <a:rPr lang="en-US" sz="8000" dirty="0"/>
                  <a:t> </a:t>
                </a:r>
                <a:r>
                  <a:rPr lang="en-US" sz="8000" dirty="0" err="1"/>
                  <a:t>valores</a:t>
                </a:r>
                <a:r>
                  <a:rPr lang="en-US" sz="8000" dirty="0"/>
                  <a:t> de las variables </a:t>
                </a:r>
                <a:r>
                  <a:rPr lang="en-US" sz="8000" dirty="0" err="1"/>
                  <a:t>predeterminadas</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lvl="1"/>
                <a:r>
                  <a:rPr lang="en-US" sz="8000" dirty="0" err="1"/>
                  <a:t>Residuos</a:t>
                </a:r>
                <a:r>
                  <a:rPr lang="en-US" sz="8000" dirty="0"/>
                  <a:t>: </a:t>
                </a:r>
                <a:r>
                  <a:rPr lang="es-ES_tradnl" sz="6000" b="1" dirty="0">
                    <a:solidFill>
                      <a:schemeClr val="accent5">
                        <a:lumMod val="60000"/>
                        <a:lumOff val="40000"/>
                      </a:schemeClr>
                    </a:solidFill>
                  </a:rPr>
                  <a:t>Esperanza cero</a:t>
                </a:r>
              </a:p>
              <a:p>
                <a:pPr lvl="1"/>
                <a:r>
                  <a:rPr lang="es-ES_tradnl" sz="6000" b="1" dirty="0" err="1">
                    <a:solidFill>
                      <a:schemeClr val="accent5">
                        <a:lumMod val="60000"/>
                        <a:lumOff val="40000"/>
                      </a:schemeClr>
                    </a:solidFill>
                  </a:rPr>
                  <a:t>Homoscedásticos</a:t>
                </a:r>
                <a:endParaRPr lang="es-ES_tradnl" sz="6000" b="1" dirty="0">
                  <a:solidFill>
                    <a:schemeClr val="accent5">
                      <a:lumMod val="60000"/>
                      <a:lumOff val="40000"/>
                    </a:schemeClr>
                  </a:solidFill>
                </a:endParaRPr>
              </a:p>
              <a:p>
                <a:pPr lvl="1"/>
                <a:r>
                  <a:rPr lang="es-ES_tradnl" sz="6000" b="1" dirty="0">
                    <a:solidFill>
                      <a:schemeClr val="accent5">
                        <a:lumMod val="60000"/>
                        <a:lumOff val="40000"/>
                      </a:schemeClr>
                    </a:solidFill>
                  </a:rPr>
                  <a:t>Independientes</a:t>
                </a:r>
              </a:p>
              <a:p>
                <a:pPr lvl="1"/>
                <a:r>
                  <a:rPr lang="es-ES_tradnl" sz="6000" b="1" dirty="0">
                    <a:solidFill>
                      <a:schemeClr val="accent5">
                        <a:lumMod val="60000"/>
                        <a:lumOff val="40000"/>
                      </a:schemeClr>
                    </a:solidFill>
                  </a:rPr>
                  <a:t>Provenientes de una distribución normal N(0, </a:t>
                </a:r>
                <a:r>
                  <a:rPr lang="es-ES_tradnl" sz="6000" b="1" i="0">
                    <a:solidFill>
                      <a:schemeClr val="accent5">
                        <a:lumMod val="60000"/>
                        <a:lumOff val="40000"/>
                      </a:schemeClr>
                    </a:solidFill>
                    <a:latin typeface="Cambria Math" panose="02040503050406030204" pitchFamily="18" charset="0"/>
                  </a:rPr>
                  <a:t>𝛔</a:t>
                </a:r>
                <a:r>
                  <a:rPr lang="es-ES_tradnl" sz="6000" b="1" dirty="0">
                    <a:solidFill>
                      <a:schemeClr val="accent5">
                        <a:lumMod val="60000"/>
                        <a:lumOff val="40000"/>
                      </a:schemeClr>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mc:Fallback>
      </mc:AlternateContent>
      <p:sp>
        <p:nvSpPr>
          <p:cNvPr id="4" name="Slide Number Placeholder 3">
            <a:extLst>
              <a:ext uri="{FF2B5EF4-FFF2-40B4-BE49-F238E27FC236}">
                <a16:creationId xmlns:a16="http://schemas.microsoft.com/office/drawing/2014/main" id="{56817F0F-5FD4-6439-E3A3-A92BA99B4DBC}"/>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1622239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3449407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8800" dirty="0"/>
              <a:t>Otro tipo de regresiones o clasificadores si o si necesitan escalas, por lo que debemos normalizar o estandarizar.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8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Además, aunque la regresión lineal no presenta problemas de escalas, valores muy diferentes nos pueden introducir </a:t>
            </a:r>
            <a:r>
              <a:rPr lang="es-ES_tradnl" sz="6000" b="1" dirty="0">
                <a:solidFill>
                  <a:schemeClr val="accent5"/>
                </a:solidFill>
              </a:rPr>
              <a:t>errores numéricos</a:t>
            </a:r>
            <a:r>
              <a:rPr lang="es-ES_tradnl" sz="60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2835881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3BAD8-1515-C5CD-BC59-E072929AB1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8E826D-CD2C-2346-3F81-CF61A86699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54B00-8F65-F15F-B9D9-DFACB41943F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Siempre calcular con las métricas de set de entrenamiento y luego aplicar al set de evaluación. Sino estamos haciendo trampa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Hay veces que se sabe de antemano el mínimo y el máximo de la población, podemos usar esos valores.</a:t>
            </a:r>
          </a:p>
        </p:txBody>
      </p:sp>
      <p:sp>
        <p:nvSpPr>
          <p:cNvPr id="4" name="Slide Number Placeholder 3">
            <a:extLst>
              <a:ext uri="{FF2B5EF4-FFF2-40B4-BE49-F238E27FC236}">
                <a16:creationId xmlns:a16="http://schemas.microsoft.com/office/drawing/2014/main" id="{2959A4F9-2533-885A-0F13-A6EFAD00885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3102977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50C49-EB6F-BD92-0500-902C1015A5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595FB7-449C-2673-FE07-582D7D931B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53B1BB-5F20-EBE4-DC22-8996EE55C4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Siempre calcular con las métricas de set de entrenamiento y luego aplicar al set de evaluación. Sino estamos haciendo trampa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Hay veces que se sabe de antemano el mínimo y el máximo de la población, podemos usar esos valores.</a:t>
            </a:r>
          </a:p>
        </p:txBody>
      </p:sp>
      <p:sp>
        <p:nvSpPr>
          <p:cNvPr id="4" name="Slide Number Placeholder 3">
            <a:extLst>
              <a:ext uri="{FF2B5EF4-FFF2-40B4-BE49-F238E27FC236}">
                <a16:creationId xmlns:a16="http://schemas.microsoft.com/office/drawing/2014/main" id="{5B25E2BB-9B51-4B25-FF72-A7C0848A4A7E}"/>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2072725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C27AB-5FCD-FD5C-14D8-2C7452C6A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704426-487C-157C-37DA-F48EA1675E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BC4B51-13E7-EFB4-21BE-5E8ED124DD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Siempre calcular con las métricas de set de entrenamiento y luego aplicar al set de evaluación. Sino estamos haciendo trampa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Hay veces que se sabe de antemano el mínimo y el máximo de la población, podemos usar esos valores.</a:t>
            </a:r>
          </a:p>
        </p:txBody>
      </p:sp>
      <p:sp>
        <p:nvSpPr>
          <p:cNvPr id="4" name="Slide Number Placeholder 3">
            <a:extLst>
              <a:ext uri="{FF2B5EF4-FFF2-40B4-BE49-F238E27FC236}">
                <a16:creationId xmlns:a16="http://schemas.microsoft.com/office/drawing/2014/main" id="{4396394D-882F-528E-09AE-60FEE5DBC52A}"/>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26625141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indent="0">
              <a:buNone/>
            </a:pPr>
            <a:r>
              <a:rPr lang="es-ES_tradnl" sz="6000" dirty="0"/>
              <a:t>Donde ahora hacemos que la distribución tenga medio cero y desvío estándar uno. </a:t>
            </a:r>
          </a:p>
          <a:p>
            <a:pPr marL="0" indent="0">
              <a:buNone/>
            </a:pPr>
            <a:r>
              <a:rPr lang="es-ES_tradnl" sz="6000" dirty="0"/>
              <a:t>Con estos escalados, ahora los parámetros tendrán sentido entre sí.</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8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8800" dirty="0"/>
              <a:t>Mas detalles los verán en: </a:t>
            </a:r>
            <a:r>
              <a:rPr lang="es-ES_tradnl" sz="8800" b="1" i="1" dirty="0">
                <a:solidFill>
                  <a:schemeClr val="accent5"/>
                </a:solidFill>
              </a:rPr>
              <a:t>Análisis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3359280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indent="0">
              <a:buNone/>
            </a:pPr>
            <a:r>
              <a:rPr lang="es-ES_tradnl" sz="8800" dirty="0"/>
              <a:t>Por ejemplo, si tenemos que usar casos como : </a:t>
            </a:r>
            <a:r>
              <a:rPr lang="es-ES_tradnl" sz="8800" i="1" dirty="0"/>
              <a:t>“me gusta mucho”, “me gusta poco”, “neutral”, “no me gusta poco”…</a:t>
            </a:r>
          </a:p>
          <a:p>
            <a:pPr marL="0" indent="0">
              <a:buNone/>
            </a:pPr>
            <a:r>
              <a:rPr lang="es-ES_tradnl" sz="8800" dirty="0">
                <a:solidFill>
                  <a:schemeClr val="accent3"/>
                </a:solidFill>
              </a:rPr>
              <a:t>Se puede usar números enteros, teniendo en cuenta el orden para darle importancia.</a:t>
            </a:r>
            <a:r>
              <a:rPr lang="es-ES_tradnl" sz="8800" dirty="0"/>
              <a:t> Estará en la creatividad de quien lo hace para determinar si las distancias son equidistantes o 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2744397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Al usar esta codificación, creamos nuevos atributos de acuerdo con la cantidad de clases presentes en la variable categórica, es decir, si hay </a:t>
            </a:r>
            <a:r>
              <a:rPr lang="es-ES_tradnl" sz="6000" b="1" dirty="0">
                <a:solidFill>
                  <a:schemeClr val="accent3"/>
                </a:solidFill>
              </a:rPr>
              <a:t>n</a:t>
            </a:r>
            <a:r>
              <a:rPr lang="es-ES_tradnl" sz="6000" dirty="0"/>
              <a:t> número de categorías, se crearán </a:t>
            </a:r>
            <a:r>
              <a:rPr lang="es-ES_tradnl" sz="6000" b="1" dirty="0">
                <a:solidFill>
                  <a:schemeClr val="accent3"/>
                </a:solidFill>
              </a:rPr>
              <a:t>n</a:t>
            </a:r>
            <a:r>
              <a:rPr lang="es-ES_tradnl" sz="6000" dirty="0"/>
              <a:t> nuevos atributos. Estos atributos creados se denominan </a:t>
            </a:r>
            <a:r>
              <a:rPr lang="es-ES_tradnl" sz="6000" b="1" i="1" dirty="0">
                <a:solidFill>
                  <a:schemeClr val="accent3"/>
                </a:solidFill>
              </a:rPr>
              <a:t>variables </a:t>
            </a:r>
            <a:r>
              <a:rPr lang="es-ES_tradnl" sz="6000" b="1" i="1" dirty="0" err="1">
                <a:solidFill>
                  <a:schemeClr val="accent3"/>
                </a:solidFill>
              </a:rPr>
              <a:t>dummies</a:t>
            </a:r>
            <a:r>
              <a:rPr lang="es-ES_tradnl" sz="60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2882405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53183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630AD-0B64-B6C1-2A48-9908502962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AC2BAC-7C59-6BDC-BB64-F849A371A6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DFE923-7DC4-2286-2BA0-0135756312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D4819E5-F6F3-38F7-8A02-F68A28AA353F}"/>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3158266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BB92A-748F-CA5D-17EB-9619BB0502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CD741-AC20-D519-4FC3-BAB160AD3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E149BD-DA4F-6099-B563-3E49071206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B92DFD2-B489-1D15-AD6B-16C2BB13FB5B}"/>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3927344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Cuando </a:t>
            </a:r>
            <a:r>
              <a:rPr lang="en-US" sz="8000" dirty="0" err="1"/>
              <a:t>usas</a:t>
            </a:r>
            <a:r>
              <a:rPr lang="en-US" sz="8000" dirty="0"/>
              <a:t> </a:t>
            </a:r>
            <a:r>
              <a:rPr lang="en-US" sz="8000" b="1" dirty="0"/>
              <a:t>one-hot encoding</a:t>
            </a:r>
            <a:r>
              <a:rPr lang="en-US" sz="8000" dirty="0"/>
              <a:t> </a:t>
            </a:r>
            <a:r>
              <a:rPr lang="en-US" sz="8000" dirty="0" err="1"/>
              <a:t>en</a:t>
            </a:r>
            <a:r>
              <a:rPr lang="en-US" sz="8000" dirty="0"/>
              <a:t> </a:t>
            </a:r>
            <a:r>
              <a:rPr lang="en-US" sz="8000" dirty="0" err="1"/>
              <a:t>una</a:t>
            </a:r>
            <a:r>
              <a:rPr lang="en-US" sz="8000" dirty="0"/>
              <a:t> </a:t>
            </a:r>
            <a:r>
              <a:rPr lang="en-US" sz="8000" dirty="0" err="1"/>
              <a:t>regresión</a:t>
            </a:r>
            <a:r>
              <a:rPr lang="en-US" sz="8000" dirty="0"/>
              <a:t> lineal, </a:t>
            </a:r>
            <a:r>
              <a:rPr lang="en-US" sz="8000" dirty="0" err="1"/>
              <a:t>puede</a:t>
            </a:r>
            <a:r>
              <a:rPr lang="en-US" sz="8000" dirty="0"/>
              <a:t> </a:t>
            </a:r>
            <a:r>
              <a:rPr lang="en-US" sz="8000" dirty="0" err="1"/>
              <a:t>surgir</a:t>
            </a:r>
            <a:r>
              <a:rPr lang="en-US" sz="8000" dirty="0"/>
              <a:t> un </a:t>
            </a:r>
            <a:r>
              <a:rPr lang="en-US" sz="8000" dirty="0" err="1"/>
              <a:t>problema</a:t>
            </a:r>
            <a:r>
              <a:rPr lang="en-US" sz="8000" dirty="0"/>
              <a:t> </a:t>
            </a:r>
            <a:r>
              <a:rPr lang="en-US" sz="8000" dirty="0" err="1"/>
              <a:t>conocido</a:t>
            </a:r>
            <a:r>
              <a:rPr lang="en-US" sz="8000" dirty="0"/>
              <a:t> </a:t>
            </a:r>
            <a:r>
              <a:rPr lang="en-US" sz="8000" dirty="0" err="1"/>
              <a:t>como</a:t>
            </a:r>
            <a:r>
              <a:rPr lang="en-US" sz="8000" dirty="0"/>
              <a:t> la </a:t>
            </a:r>
            <a:r>
              <a:rPr lang="en-US" sz="8000" b="1" dirty="0" err="1"/>
              <a:t>trampa</a:t>
            </a:r>
            <a:r>
              <a:rPr lang="en-US" sz="8000" b="1" dirty="0"/>
              <a:t> de la </a:t>
            </a:r>
            <a:r>
              <a:rPr lang="en-US" sz="8000" b="1" dirty="0" err="1"/>
              <a:t>multicolinealidad</a:t>
            </a:r>
            <a:r>
              <a:rPr lang="en-US" sz="8000" dirty="0"/>
              <a:t>, que se </a:t>
            </a:r>
            <a:r>
              <a:rPr lang="en-US" sz="8000" dirty="0" err="1"/>
              <a:t>refiere</a:t>
            </a:r>
            <a:r>
              <a:rPr lang="en-US" sz="8000" dirty="0"/>
              <a:t> a la </a:t>
            </a:r>
            <a:r>
              <a:rPr lang="en-US" sz="8000" b="1" dirty="0" err="1"/>
              <a:t>colinealidad</a:t>
            </a:r>
            <a:r>
              <a:rPr lang="en-US" sz="8000" b="1" dirty="0"/>
              <a:t> perfecta</a:t>
            </a:r>
            <a:r>
              <a:rPr lang="en-US" sz="8000" dirty="0"/>
              <a:t> entre las variables </a:t>
            </a:r>
            <a:r>
              <a:rPr lang="en-US" sz="8000" dirty="0" err="1"/>
              <a:t>codificadas</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lo que </a:t>
            </a:r>
            <a:r>
              <a:rPr lang="en-US" sz="8000" dirty="0" err="1"/>
              <a:t>puede</a:t>
            </a:r>
            <a:r>
              <a:rPr lang="en-US" sz="8000" dirty="0"/>
              <a:t> </a:t>
            </a:r>
            <a:r>
              <a:rPr lang="en-US" sz="8000" dirty="0" err="1"/>
              <a:t>hacer</a:t>
            </a:r>
            <a:r>
              <a:rPr lang="en-US" sz="8000" dirty="0"/>
              <a:t> que </a:t>
            </a:r>
            <a:r>
              <a:rPr lang="en-US" sz="8000" dirty="0" err="1"/>
              <a:t>el</a:t>
            </a:r>
            <a:r>
              <a:rPr lang="en-US" sz="8000" dirty="0"/>
              <a:t> </a:t>
            </a:r>
            <a:r>
              <a:rPr lang="en-US" sz="8000" dirty="0" err="1"/>
              <a:t>modelo</a:t>
            </a:r>
            <a:r>
              <a:rPr lang="en-US" sz="8000" dirty="0"/>
              <a:t> no sea </a:t>
            </a:r>
            <a:r>
              <a:rPr lang="en-US" sz="8000" dirty="0" err="1"/>
              <a:t>capaz</a:t>
            </a:r>
            <a:r>
              <a:rPr lang="en-US" sz="8000" dirty="0"/>
              <a:t> de </a:t>
            </a:r>
            <a:r>
              <a:rPr lang="en-US" sz="8000" dirty="0" err="1"/>
              <a:t>estimar</a:t>
            </a:r>
            <a:r>
              <a:rPr lang="en-US" sz="8000" dirty="0"/>
              <a:t> </a:t>
            </a:r>
            <a:r>
              <a:rPr lang="en-US" sz="8000" dirty="0" err="1"/>
              <a:t>correctamente</a:t>
            </a:r>
            <a:r>
              <a:rPr lang="en-US" sz="8000" dirty="0"/>
              <a:t> </a:t>
            </a:r>
            <a:r>
              <a:rPr lang="en-US" sz="8000" dirty="0" err="1"/>
              <a:t>los</a:t>
            </a:r>
            <a:r>
              <a:rPr lang="en-US" sz="8000" dirty="0"/>
              <a:t> </a:t>
            </a:r>
            <a:r>
              <a:rPr lang="en-US" sz="8000" dirty="0" err="1"/>
              <a:t>coeficientes</a:t>
            </a:r>
            <a:r>
              <a:rPr lang="en-US" sz="8000" dirty="0"/>
              <a:t> de la </a:t>
            </a:r>
            <a:r>
              <a:rPr lang="en-US" sz="8000" dirty="0" err="1"/>
              <a:t>regresión</a:t>
            </a:r>
            <a:r>
              <a:rPr lang="en-US" sz="8000" dirty="0"/>
              <a:t>. </a:t>
            </a:r>
            <a:r>
              <a:rPr lang="en-US" sz="8000" dirty="0" err="1"/>
              <a:t>Específicamente</a:t>
            </a:r>
            <a:r>
              <a:rPr lang="en-US" sz="8000" dirty="0"/>
              <a:t>, </a:t>
            </a:r>
            <a:r>
              <a:rPr lang="en-US" sz="8000" dirty="0" err="1"/>
              <a:t>puede</a:t>
            </a:r>
            <a:r>
              <a:rPr lang="en-US" sz="8000" dirty="0"/>
              <a:t> </a:t>
            </a:r>
            <a:r>
              <a:rPr lang="en-US" sz="8000" dirty="0" err="1"/>
              <a:t>causar</a:t>
            </a:r>
            <a:r>
              <a:rPr lang="en-US" sz="8000" dirty="0"/>
              <a:t> que </a:t>
            </a:r>
            <a:r>
              <a:rPr lang="en-US" sz="8000" dirty="0" err="1"/>
              <a:t>el</a:t>
            </a:r>
            <a:r>
              <a:rPr lang="en-US" sz="8000" dirty="0"/>
              <a:t> </a:t>
            </a:r>
            <a:r>
              <a:rPr lang="en-US" sz="8000" b="1" dirty="0" err="1"/>
              <a:t>determinante</a:t>
            </a:r>
            <a:r>
              <a:rPr lang="en-US" sz="8000" b="1" dirty="0"/>
              <a:t> de la </a:t>
            </a:r>
            <a:r>
              <a:rPr lang="en-US" sz="8000" b="1" dirty="0" err="1"/>
              <a:t>matriz</a:t>
            </a:r>
            <a:r>
              <a:rPr lang="en-US" sz="8000" b="1" dirty="0"/>
              <a:t> de </a:t>
            </a:r>
            <a:r>
              <a:rPr lang="en-US" sz="8000" b="1" dirty="0" err="1"/>
              <a:t>diseño</a:t>
            </a:r>
            <a:r>
              <a:rPr lang="en-US" sz="8000" dirty="0"/>
              <a:t> sea cero, lo que </a:t>
            </a:r>
            <a:r>
              <a:rPr lang="en-US" sz="8000" dirty="0" err="1"/>
              <a:t>resulta</a:t>
            </a:r>
            <a:r>
              <a:rPr lang="en-US" sz="8000" dirty="0"/>
              <a:t> </a:t>
            </a:r>
            <a:r>
              <a:rPr lang="en-US" sz="8000" dirty="0" err="1"/>
              <a:t>en</a:t>
            </a:r>
            <a:r>
              <a:rPr lang="en-US" sz="8000" dirty="0"/>
              <a:t> </a:t>
            </a:r>
            <a:r>
              <a:rPr lang="en-US" sz="8000" dirty="0" err="1"/>
              <a:t>una</a:t>
            </a:r>
            <a:r>
              <a:rPr lang="en-US" sz="8000" dirty="0"/>
              <a:t> </a:t>
            </a:r>
            <a:r>
              <a:rPr lang="en-US" sz="8000" b="1" dirty="0" err="1"/>
              <a:t>singularidad</a:t>
            </a:r>
            <a:r>
              <a:rPr lang="en-US" sz="8000" dirty="0"/>
              <a:t> y </a:t>
            </a:r>
            <a:r>
              <a:rPr lang="en-US" sz="8000" dirty="0" err="1"/>
              <a:t>en</a:t>
            </a:r>
            <a:r>
              <a:rPr lang="en-US" sz="8000" dirty="0"/>
              <a:t> </a:t>
            </a:r>
            <a:r>
              <a:rPr lang="en-US" sz="8000" dirty="0" err="1"/>
              <a:t>una</a:t>
            </a:r>
            <a:r>
              <a:rPr lang="en-US" sz="8000" dirty="0"/>
              <a:t> </a:t>
            </a:r>
            <a:r>
              <a:rPr lang="en-US" sz="8000" b="1" dirty="0" err="1"/>
              <a:t>imposibilidad</a:t>
            </a:r>
            <a:r>
              <a:rPr lang="en-US" sz="8000" b="1" dirty="0"/>
              <a:t> de </a:t>
            </a:r>
            <a:r>
              <a:rPr lang="en-US" sz="8000" b="1" dirty="0" err="1"/>
              <a:t>calcular</a:t>
            </a:r>
            <a:r>
              <a:rPr lang="en-US" sz="8000" b="1" dirty="0"/>
              <a:t> </a:t>
            </a:r>
            <a:r>
              <a:rPr lang="en-US" sz="8000" b="1" dirty="0" err="1"/>
              <a:t>los</a:t>
            </a:r>
            <a:r>
              <a:rPr lang="en-US" sz="8000" b="1" dirty="0"/>
              <a:t> </a:t>
            </a:r>
            <a:r>
              <a:rPr lang="en-US" sz="8000" b="1" dirty="0" err="1"/>
              <a:t>coeficientes</a:t>
            </a:r>
            <a:r>
              <a:rPr lang="en-US" sz="8000" b="1" dirty="0"/>
              <a:t> de la </a:t>
            </a:r>
            <a:r>
              <a:rPr lang="en-US" sz="8000" b="1" dirty="0" err="1"/>
              <a:t>regresión</a:t>
            </a:r>
            <a:r>
              <a:rPr lang="en-US" sz="8000" dirty="0"/>
              <a:t>.</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693137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4122015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B1DA6-E8C8-6F9A-6284-FB50206341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3426DD-66A5-18D2-1966-7E5EBED813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260A67-23BD-F74C-95BF-0661B96376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86EE2F0-D4CF-E193-303E-BAC84867668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34272350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708AA-3E4A-6024-CD98-E70C6ADD3E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4191D9-CE2B-CC1B-08AA-C47D792D2C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978E04-8203-3426-D3C4-E14C1909B9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DEEDA0F-82EA-9C8E-839C-DC8D88FBFFAA}"/>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35691701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37315325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Como vimos la clase anterior, cuando armamos el modelo, al </a:t>
            </a:r>
            <a:r>
              <a:rPr lang="es-ES_tradnl" sz="6000" dirty="0" err="1"/>
              <a:t>dataset</a:t>
            </a:r>
            <a:r>
              <a:rPr lang="es-ES_tradnl" sz="6000" dirty="0"/>
              <a:t> lo separamos en una parte usada para entrenar el modelo y la parte de evaluación.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i="1" dirty="0"/>
              <a:t>Podemos usar métricas más generales, métricas que midan error de variables numéricas que se pueda aplicar también a otros tipos de casos, como por ejemplo </a:t>
            </a:r>
            <a:r>
              <a:rPr lang="es-ES_tradnl" sz="6000" i="1" dirty="0" err="1"/>
              <a:t>forecasting</a:t>
            </a:r>
            <a:r>
              <a:rPr lang="es-ES_tradnl" sz="6000" i="1" dirty="0"/>
              <a:t> en series de tiempo.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22651517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Debido a que utilizamos el valor absoluto del residuo, MAE no indica si el modelo sobreestima o subestima.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37115747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6593439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32801657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Ambas son métricas de error viables, pero describen diferentes matices sobre los errores de predicción.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4835250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15176063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C8800-A4D7-F8F3-5ACB-E5C066E8BE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2B89C1-01AE-1F0A-29E9-92CAC514C4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635418-C5A6-F272-64BB-7748BB384D6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18A7F4A-4EEA-6E7E-8C7C-9EAD8D13988F}"/>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1500829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16563152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180747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30331802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Explicar aquí exhaustivo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2574938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tenemos muchas variables probar todas las combinaciones puede llevar una eternidad. Por eso </a:t>
            </a:r>
            <a:r>
              <a:rPr lang="es-ES" sz="6000" dirty="0" err="1"/>
              <a:t>usaomos</a:t>
            </a:r>
            <a:r>
              <a:rPr lang="es-ES" sz="6000" dirty="0"/>
              <a:t> estos métodos.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1051775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22719754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4284123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Radj</a:t>
            </a:r>
            <a:r>
              <a:rPr lang="es-ES" sz="6000" dirty="0"/>
              <a:t> nos habla un poco de varianza y sesgo. Cuando mas cantidad de datos de observación tengamos, mas cantidad de coeficientes podemos tener, de tal forma de reducir el sobreajuste.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40620235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C32DA-A4CE-B377-CF86-AA575903EB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1CAD8C-EA22-4470-D1DF-EA1AB8CCDE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D0DD72-AD72-1805-2EF8-4FCA38BA0A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Radj</a:t>
            </a:r>
            <a:r>
              <a:rPr lang="es-ES" sz="6000" dirty="0"/>
              <a:t> nos habla un poco de varianza y sesgo. Cuando mas cantidad de datos de observación tengamos, mas cantidad de coeficientes podemos tener, de tal forma de reducir el sobreajuste.</a:t>
            </a:r>
          </a:p>
        </p:txBody>
      </p:sp>
      <p:sp>
        <p:nvSpPr>
          <p:cNvPr id="4" name="Slide Number Placeholder 3">
            <a:extLst>
              <a:ext uri="{FF2B5EF4-FFF2-40B4-BE49-F238E27FC236}">
                <a16:creationId xmlns:a16="http://schemas.microsoft.com/office/drawing/2014/main" id="{A5DA9A8E-9C5A-E182-E13F-6AE61C6999CE}"/>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37068092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41449070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1452888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r>
              <a:rPr lang="en-US" sz="8000" b="1" dirty="0" err="1"/>
              <a:t>Aprendizaje</a:t>
            </a:r>
            <a:r>
              <a:rPr lang="en-US" sz="8000" b="1" dirty="0"/>
              <a:t> </a:t>
            </a:r>
            <a:r>
              <a:rPr lang="en-US" sz="8000" b="1" dirty="0" err="1"/>
              <a:t>Automático</a:t>
            </a:r>
            <a:r>
              <a:rPr lang="en-US" sz="8000" b="1" dirty="0"/>
              <a:t> (Machine Learning):</a:t>
            </a:r>
            <a:endParaRPr lang="en-US" sz="8000" dirty="0"/>
          </a:p>
          <a:p>
            <a:pPr>
              <a:buFont typeface="Arial" panose="020B0604020202020204" pitchFamily="34" charset="0"/>
              <a:buChar char="•"/>
            </a:pPr>
            <a:r>
              <a:rPr lang="en-US" sz="8000" dirty="0"/>
              <a:t>Se centra </a:t>
            </a:r>
            <a:r>
              <a:rPr lang="en-US" sz="8000" dirty="0" err="1"/>
              <a:t>en</a:t>
            </a:r>
            <a:r>
              <a:rPr lang="en-US" sz="8000" dirty="0"/>
              <a:t> </a:t>
            </a:r>
            <a:r>
              <a:rPr lang="en-US" sz="8000" dirty="0" err="1"/>
              <a:t>el</a:t>
            </a:r>
            <a:r>
              <a:rPr lang="en-US" sz="8000" dirty="0"/>
              <a:t> </a:t>
            </a:r>
            <a:r>
              <a:rPr lang="en-US" sz="8000" dirty="0" err="1"/>
              <a:t>desarrollo</a:t>
            </a:r>
            <a:r>
              <a:rPr lang="en-US" sz="8000" dirty="0"/>
              <a:t> de </a:t>
            </a:r>
            <a:r>
              <a:rPr lang="en-US" sz="8000" dirty="0" err="1"/>
              <a:t>algoritmos</a:t>
            </a:r>
            <a:r>
              <a:rPr lang="en-US" sz="8000" dirty="0"/>
              <a:t> y </a:t>
            </a:r>
            <a:r>
              <a:rPr lang="en-US" sz="8000" dirty="0" err="1"/>
              <a:t>modelos</a:t>
            </a:r>
            <a:r>
              <a:rPr lang="en-US" sz="8000" dirty="0"/>
              <a:t> que </a:t>
            </a:r>
            <a:r>
              <a:rPr lang="en-US" sz="8000" dirty="0" err="1"/>
              <a:t>permiten</a:t>
            </a:r>
            <a:r>
              <a:rPr lang="en-US" sz="8000" dirty="0"/>
              <a:t> a las </a:t>
            </a:r>
            <a:r>
              <a:rPr lang="en-US" sz="8000" dirty="0" err="1"/>
              <a:t>computadoras</a:t>
            </a:r>
            <a:r>
              <a:rPr lang="en-US" sz="8000" dirty="0"/>
              <a:t> </a:t>
            </a:r>
            <a:r>
              <a:rPr lang="en-US" sz="8000" dirty="0" err="1"/>
              <a:t>aprender</a:t>
            </a:r>
            <a:r>
              <a:rPr lang="en-US" sz="8000" dirty="0"/>
              <a:t> </a:t>
            </a:r>
            <a:r>
              <a:rPr lang="en-US" sz="8000" dirty="0" err="1"/>
              <a:t>patrones</a:t>
            </a:r>
            <a:r>
              <a:rPr lang="en-US" sz="8000" dirty="0"/>
              <a:t> y </a:t>
            </a:r>
            <a:r>
              <a:rPr lang="en-US" sz="8000" dirty="0" err="1"/>
              <a:t>realizar</a:t>
            </a:r>
            <a:r>
              <a:rPr lang="en-US" sz="8000" dirty="0"/>
              <a:t> </a:t>
            </a:r>
            <a:r>
              <a:rPr lang="en-US" sz="8000" dirty="0" err="1"/>
              <a:t>tareas</a:t>
            </a:r>
            <a:r>
              <a:rPr lang="en-US" sz="8000" dirty="0"/>
              <a:t> </a:t>
            </a:r>
            <a:r>
              <a:rPr lang="en-US" sz="8000" dirty="0" err="1"/>
              <a:t>específicas</a:t>
            </a:r>
            <a:r>
              <a:rPr lang="en-US" sz="8000" dirty="0"/>
              <a:t> sin ser </a:t>
            </a:r>
            <a:r>
              <a:rPr lang="en-US" sz="8000" dirty="0" err="1"/>
              <a:t>programadas</a:t>
            </a:r>
            <a:r>
              <a:rPr lang="en-US" sz="8000" dirty="0"/>
              <a:t> </a:t>
            </a:r>
            <a:r>
              <a:rPr lang="en-US" sz="8000" dirty="0" err="1"/>
              <a:t>explícitamente</a:t>
            </a:r>
            <a:r>
              <a:rPr lang="en-US" sz="8000" dirty="0"/>
              <a:t>.</a:t>
            </a:r>
          </a:p>
          <a:p>
            <a:pPr>
              <a:buFont typeface="Arial" panose="020B0604020202020204" pitchFamily="34" charset="0"/>
              <a:buChar char="•"/>
            </a:pPr>
            <a:r>
              <a:rPr lang="en-US" sz="8000" dirty="0"/>
              <a:t>A menudo se </a:t>
            </a:r>
            <a:r>
              <a:rPr lang="en-US" sz="8000" dirty="0" err="1"/>
              <a:t>basa</a:t>
            </a:r>
            <a:r>
              <a:rPr lang="en-US" sz="8000" dirty="0"/>
              <a:t> </a:t>
            </a:r>
            <a:r>
              <a:rPr lang="en-US" sz="8000" dirty="0" err="1"/>
              <a:t>en</a:t>
            </a:r>
            <a:r>
              <a:rPr lang="en-US" sz="8000" dirty="0"/>
              <a:t> </a:t>
            </a:r>
            <a:r>
              <a:rPr lang="en-US" sz="8000" dirty="0" err="1"/>
              <a:t>técnicas</a:t>
            </a:r>
            <a:r>
              <a:rPr lang="en-US" sz="8000" dirty="0"/>
              <a:t> </a:t>
            </a:r>
            <a:r>
              <a:rPr lang="en-US" sz="8000" dirty="0" err="1"/>
              <a:t>estadísticas</a:t>
            </a:r>
            <a:r>
              <a:rPr lang="en-US" sz="8000" dirty="0"/>
              <a:t>, </a:t>
            </a:r>
            <a:r>
              <a:rPr lang="en-US" sz="8000" dirty="0" err="1"/>
              <a:t>pero</a:t>
            </a:r>
            <a:r>
              <a:rPr lang="en-US" sz="8000" dirty="0"/>
              <a:t> </a:t>
            </a:r>
            <a:r>
              <a:rPr lang="en-US" sz="8000" dirty="0" err="1"/>
              <a:t>también</a:t>
            </a:r>
            <a:r>
              <a:rPr lang="en-US" sz="8000" dirty="0"/>
              <a:t> </a:t>
            </a:r>
            <a:r>
              <a:rPr lang="en-US" sz="8000" dirty="0" err="1"/>
              <a:t>incorpora</a:t>
            </a:r>
            <a:r>
              <a:rPr lang="en-US" sz="8000" dirty="0"/>
              <a:t> </a:t>
            </a:r>
            <a:r>
              <a:rPr lang="en-US" sz="8000" dirty="0" err="1"/>
              <a:t>conceptos</a:t>
            </a:r>
            <a:r>
              <a:rPr lang="en-US" sz="8000" dirty="0"/>
              <a:t> de </a:t>
            </a:r>
            <a:r>
              <a:rPr lang="en-US" sz="8000" dirty="0" err="1"/>
              <a:t>computación</a:t>
            </a:r>
            <a:r>
              <a:rPr lang="en-US" sz="8000" dirty="0"/>
              <a:t> y </a:t>
            </a:r>
            <a:r>
              <a:rPr lang="en-US" sz="8000" dirty="0" err="1"/>
              <a:t>optimización</a:t>
            </a:r>
            <a:r>
              <a:rPr lang="en-US" sz="8000" dirty="0"/>
              <a:t>.</a:t>
            </a:r>
          </a:p>
          <a:p>
            <a:pPr>
              <a:buFont typeface="Arial" panose="020B0604020202020204" pitchFamily="34" charset="0"/>
              <a:buChar char="•"/>
            </a:pPr>
            <a:r>
              <a:rPr lang="en-US" sz="8000" dirty="0"/>
              <a:t>Tiene un </a:t>
            </a:r>
            <a:r>
              <a:rPr lang="en-US" sz="8000" dirty="0" err="1"/>
              <a:t>enfoque</a:t>
            </a:r>
            <a:r>
              <a:rPr lang="en-US" sz="8000" dirty="0"/>
              <a:t> </a:t>
            </a:r>
            <a:r>
              <a:rPr lang="en-US" sz="8000" dirty="0" err="1"/>
              <a:t>más</a:t>
            </a:r>
            <a:r>
              <a:rPr lang="en-US" sz="8000" dirty="0"/>
              <a:t> </a:t>
            </a:r>
            <a:r>
              <a:rPr lang="en-US" sz="8000" dirty="0" err="1"/>
              <a:t>amplio</a:t>
            </a:r>
            <a:r>
              <a:rPr lang="en-US" sz="8000" dirty="0"/>
              <a:t> que </a:t>
            </a:r>
            <a:r>
              <a:rPr lang="en-US" sz="8000" dirty="0" err="1"/>
              <a:t>el</a:t>
            </a:r>
            <a:r>
              <a:rPr lang="en-US" sz="8000" dirty="0"/>
              <a:t> </a:t>
            </a:r>
            <a:r>
              <a:rPr lang="en-US" sz="8000" dirty="0" err="1"/>
              <a:t>aprendizaje</a:t>
            </a:r>
            <a:r>
              <a:rPr lang="en-US" sz="8000" dirty="0"/>
              <a:t> </a:t>
            </a:r>
            <a:r>
              <a:rPr lang="en-US" sz="8000" dirty="0" err="1"/>
              <a:t>estadístico</a:t>
            </a:r>
            <a:r>
              <a:rPr lang="en-US" sz="8000" dirty="0"/>
              <a:t>, </a:t>
            </a:r>
            <a:r>
              <a:rPr lang="en-US" sz="8000" dirty="0" err="1"/>
              <a:t>ya</a:t>
            </a:r>
            <a:r>
              <a:rPr lang="en-US" sz="8000" dirty="0"/>
              <a:t> que </a:t>
            </a:r>
            <a:r>
              <a:rPr lang="en-US" sz="8000" dirty="0" err="1"/>
              <a:t>incluye</a:t>
            </a:r>
            <a:r>
              <a:rPr lang="en-US" sz="8000" dirty="0"/>
              <a:t> tanto </a:t>
            </a:r>
            <a:r>
              <a:rPr lang="en-US" sz="8000" dirty="0" err="1"/>
              <a:t>el</a:t>
            </a:r>
            <a:r>
              <a:rPr lang="en-US" sz="8000" dirty="0"/>
              <a:t> </a:t>
            </a:r>
            <a:r>
              <a:rPr lang="en-US" sz="8000" dirty="0" err="1"/>
              <a:t>aprendizaje</a:t>
            </a:r>
            <a:r>
              <a:rPr lang="en-US" sz="8000" dirty="0"/>
              <a:t> </a:t>
            </a:r>
            <a:r>
              <a:rPr lang="en-US" sz="8000" dirty="0" err="1"/>
              <a:t>supervisado</a:t>
            </a:r>
            <a:r>
              <a:rPr lang="en-US" sz="8000" dirty="0"/>
              <a:t> </a:t>
            </a:r>
            <a:r>
              <a:rPr lang="en-US" sz="8000" dirty="0" err="1"/>
              <a:t>como</a:t>
            </a:r>
            <a:r>
              <a:rPr lang="en-US" sz="8000" dirty="0"/>
              <a:t> </a:t>
            </a:r>
            <a:r>
              <a:rPr lang="en-US" sz="8000" dirty="0" err="1"/>
              <a:t>el</a:t>
            </a:r>
            <a:r>
              <a:rPr lang="en-US" sz="8000" dirty="0"/>
              <a:t> no </a:t>
            </a:r>
            <a:r>
              <a:rPr lang="en-US" sz="8000" dirty="0" err="1"/>
              <a:t>supervisado</a:t>
            </a:r>
            <a:r>
              <a:rPr lang="en-US" sz="8000" dirty="0"/>
              <a:t>, </a:t>
            </a:r>
            <a:r>
              <a:rPr lang="en-US" sz="8000" dirty="0" err="1"/>
              <a:t>el</a:t>
            </a:r>
            <a:r>
              <a:rPr lang="en-US" sz="8000" dirty="0"/>
              <a:t> </a:t>
            </a:r>
            <a:r>
              <a:rPr lang="en-US" sz="8000" dirty="0" err="1"/>
              <a:t>aprendizaje</a:t>
            </a:r>
            <a:r>
              <a:rPr lang="en-US" sz="8000" dirty="0"/>
              <a:t> </a:t>
            </a:r>
            <a:r>
              <a:rPr lang="en-US" sz="8000" dirty="0" err="1"/>
              <a:t>por</a:t>
            </a:r>
            <a:r>
              <a:rPr lang="en-US" sz="8000" dirty="0"/>
              <a:t> </a:t>
            </a:r>
            <a:r>
              <a:rPr lang="en-US" sz="8000" dirty="0" err="1"/>
              <a:t>refuerzo</a:t>
            </a:r>
            <a:r>
              <a:rPr lang="en-US" sz="8000" dirty="0"/>
              <a:t>, y </a:t>
            </a:r>
            <a:r>
              <a:rPr lang="en-US" sz="8000" dirty="0" err="1"/>
              <a:t>otras</a:t>
            </a:r>
            <a:r>
              <a:rPr lang="en-US" sz="8000" dirty="0"/>
              <a:t> </a:t>
            </a:r>
            <a:r>
              <a:rPr lang="en-US" sz="8000" dirty="0" err="1"/>
              <a:t>ramas</a:t>
            </a:r>
            <a:r>
              <a:rPr lang="en-US" sz="8000" dirty="0"/>
              <a:t>.</a:t>
            </a:r>
          </a:p>
          <a:p>
            <a:pPr>
              <a:buFont typeface="Arial" panose="020B0604020202020204" pitchFamily="34" charset="0"/>
              <a:buChar char="•"/>
            </a:pPr>
            <a:endParaRPr lang="en-US" sz="8000" dirty="0"/>
          </a:p>
          <a:p>
            <a:pPr>
              <a:buFont typeface="Arial" panose="020B0604020202020204" pitchFamily="34" charset="0"/>
              <a:buChar char="•"/>
            </a:pPr>
            <a:r>
              <a:rPr lang="en-US" sz="9600" dirty="0" err="1"/>
              <a:t>En</a:t>
            </a:r>
            <a:r>
              <a:rPr lang="en-US" sz="9600" dirty="0"/>
              <a:t> </a:t>
            </a:r>
            <a:r>
              <a:rPr lang="en-US" sz="9600" dirty="0" err="1"/>
              <a:t>resumen</a:t>
            </a:r>
            <a:r>
              <a:rPr lang="en-US" sz="9600" dirty="0"/>
              <a:t>, </a:t>
            </a:r>
            <a:r>
              <a:rPr lang="en-US" sz="9600" dirty="0" err="1"/>
              <a:t>el</a:t>
            </a:r>
            <a:r>
              <a:rPr lang="en-US" sz="9600" dirty="0"/>
              <a:t> </a:t>
            </a:r>
            <a:r>
              <a:rPr lang="en-US" sz="9600" dirty="0" err="1"/>
              <a:t>aprendizaje</a:t>
            </a:r>
            <a:r>
              <a:rPr lang="en-US" sz="9600" dirty="0"/>
              <a:t> </a:t>
            </a:r>
            <a:r>
              <a:rPr lang="en-US" sz="9600" dirty="0" err="1"/>
              <a:t>estadístico</a:t>
            </a:r>
            <a:r>
              <a:rPr lang="en-US" sz="9600" dirty="0"/>
              <a:t> es </a:t>
            </a:r>
            <a:r>
              <a:rPr lang="en-US" sz="9600" dirty="0" err="1"/>
              <a:t>una</a:t>
            </a:r>
            <a:r>
              <a:rPr lang="en-US" sz="9600" dirty="0"/>
              <a:t> </a:t>
            </a:r>
            <a:r>
              <a:rPr lang="en-US" sz="9600" dirty="0" err="1"/>
              <a:t>parte</a:t>
            </a:r>
            <a:r>
              <a:rPr lang="en-US" sz="9600" dirty="0"/>
              <a:t> del campo </a:t>
            </a:r>
            <a:r>
              <a:rPr lang="en-US" sz="9600" dirty="0" err="1"/>
              <a:t>más</a:t>
            </a:r>
            <a:r>
              <a:rPr lang="en-US" sz="9600" dirty="0"/>
              <a:t> </a:t>
            </a:r>
            <a:r>
              <a:rPr lang="en-US" sz="9600" dirty="0" err="1"/>
              <a:t>amplio</a:t>
            </a:r>
            <a:r>
              <a:rPr lang="en-US" sz="9600" dirty="0"/>
              <a:t> del </a:t>
            </a:r>
            <a:r>
              <a:rPr lang="en-US" sz="9600" dirty="0" err="1"/>
              <a:t>aprendizaje</a:t>
            </a:r>
            <a:r>
              <a:rPr lang="en-US" sz="9600" dirty="0"/>
              <a:t> </a:t>
            </a:r>
            <a:r>
              <a:rPr lang="en-US" sz="9600" dirty="0" err="1"/>
              <a:t>automático</a:t>
            </a:r>
            <a:r>
              <a:rPr lang="en-US" sz="9600" dirty="0"/>
              <a:t>. </a:t>
            </a:r>
            <a:r>
              <a:rPr lang="en-US" sz="9600" dirty="0" err="1"/>
              <a:t>Mientras</a:t>
            </a:r>
            <a:r>
              <a:rPr lang="en-US" sz="9600" dirty="0"/>
              <a:t> que </a:t>
            </a:r>
            <a:r>
              <a:rPr lang="en-US" sz="9600" dirty="0" err="1"/>
              <a:t>el</a:t>
            </a:r>
            <a:r>
              <a:rPr lang="en-US" sz="9600" dirty="0"/>
              <a:t> primero se centra </a:t>
            </a:r>
            <a:r>
              <a:rPr lang="en-US" sz="9600" dirty="0" err="1"/>
              <a:t>en</a:t>
            </a:r>
            <a:r>
              <a:rPr lang="en-US" sz="9600" dirty="0"/>
              <a:t> </a:t>
            </a:r>
            <a:r>
              <a:rPr lang="en-US" sz="9600" dirty="0" err="1"/>
              <a:t>el</a:t>
            </a:r>
            <a:r>
              <a:rPr lang="en-US" sz="9600" dirty="0"/>
              <a:t> </a:t>
            </a:r>
            <a:r>
              <a:rPr lang="en-US" sz="9600" dirty="0" err="1"/>
              <a:t>análisis</a:t>
            </a:r>
            <a:r>
              <a:rPr lang="en-US" sz="9600" dirty="0"/>
              <a:t> </a:t>
            </a:r>
            <a:r>
              <a:rPr lang="en-US" sz="9600" dirty="0" err="1"/>
              <a:t>estadístico</a:t>
            </a:r>
            <a:r>
              <a:rPr lang="en-US" sz="9600" dirty="0"/>
              <a:t> y la </a:t>
            </a:r>
            <a:r>
              <a:rPr lang="en-US" sz="9600" dirty="0" err="1"/>
              <a:t>inferencia</a:t>
            </a:r>
            <a:r>
              <a:rPr lang="en-US" sz="9600" dirty="0"/>
              <a:t> de </a:t>
            </a:r>
            <a:r>
              <a:rPr lang="en-US" sz="9600" dirty="0" err="1"/>
              <a:t>los</a:t>
            </a:r>
            <a:r>
              <a:rPr lang="en-US" sz="9600" dirty="0"/>
              <a:t> </a:t>
            </a:r>
            <a:r>
              <a:rPr lang="en-US" sz="9600" dirty="0" err="1"/>
              <a:t>datos</a:t>
            </a:r>
            <a:r>
              <a:rPr lang="en-US" sz="9600" dirty="0"/>
              <a:t>, </a:t>
            </a:r>
            <a:r>
              <a:rPr lang="en-US" sz="9600" dirty="0" err="1"/>
              <a:t>el</a:t>
            </a:r>
            <a:r>
              <a:rPr lang="en-US" sz="9600" dirty="0"/>
              <a:t> </a:t>
            </a:r>
            <a:r>
              <a:rPr lang="en-US" sz="9600" dirty="0" err="1"/>
              <a:t>segundo</a:t>
            </a:r>
            <a:r>
              <a:rPr lang="en-US" sz="9600" dirty="0"/>
              <a:t> se </a:t>
            </a:r>
            <a:r>
              <a:rPr lang="en-US" sz="9600" dirty="0" err="1"/>
              <a:t>concentra</a:t>
            </a:r>
            <a:r>
              <a:rPr lang="en-US" sz="9600" dirty="0"/>
              <a:t> </a:t>
            </a:r>
            <a:r>
              <a:rPr lang="en-US" sz="9600" dirty="0" err="1"/>
              <a:t>en</a:t>
            </a:r>
            <a:r>
              <a:rPr lang="en-US" sz="9600" dirty="0"/>
              <a:t> </a:t>
            </a:r>
            <a:r>
              <a:rPr lang="en-US" sz="9600" dirty="0" err="1"/>
              <a:t>desarrollar</a:t>
            </a:r>
            <a:r>
              <a:rPr lang="en-US" sz="9600" dirty="0"/>
              <a:t> </a:t>
            </a:r>
            <a:r>
              <a:rPr lang="en-US" sz="9600" dirty="0" err="1"/>
              <a:t>algoritmos</a:t>
            </a:r>
            <a:r>
              <a:rPr lang="en-US" sz="9600" dirty="0"/>
              <a:t> que </a:t>
            </a:r>
            <a:r>
              <a:rPr lang="en-US" sz="9600" dirty="0" err="1"/>
              <a:t>permitan</a:t>
            </a:r>
            <a:r>
              <a:rPr lang="en-US" sz="9600" dirty="0"/>
              <a:t> a las </a:t>
            </a:r>
            <a:r>
              <a:rPr lang="en-US" sz="9600" dirty="0" err="1"/>
              <a:t>máquinas</a:t>
            </a:r>
            <a:r>
              <a:rPr lang="en-US" sz="9600" dirty="0"/>
              <a:t> </a:t>
            </a:r>
            <a:r>
              <a:rPr lang="en-US" sz="9600" dirty="0" err="1"/>
              <a:t>aprender</a:t>
            </a:r>
            <a:r>
              <a:rPr lang="en-US" sz="9600" dirty="0"/>
              <a:t> de </a:t>
            </a:r>
            <a:r>
              <a:rPr lang="en-US" sz="9600" dirty="0" err="1"/>
              <a:t>los</a:t>
            </a:r>
            <a:r>
              <a:rPr lang="en-US" sz="9600" dirty="0"/>
              <a:t> </a:t>
            </a:r>
            <a:r>
              <a:rPr lang="en-US" sz="9600" dirty="0" err="1"/>
              <a:t>datos</a:t>
            </a:r>
            <a:r>
              <a:rPr lang="en-US" sz="9600" dirty="0"/>
              <a:t> y </a:t>
            </a:r>
            <a:r>
              <a:rPr lang="en-US" sz="9600" dirty="0" err="1"/>
              <a:t>realizar</a:t>
            </a:r>
            <a:r>
              <a:rPr lang="en-US" sz="9600" dirty="0"/>
              <a:t> </a:t>
            </a:r>
            <a:r>
              <a:rPr lang="en-US" sz="9600" dirty="0" err="1"/>
              <a:t>tareas</a:t>
            </a:r>
            <a:r>
              <a:rPr lang="en-US" sz="9600" dirty="0"/>
              <a:t> </a:t>
            </a:r>
            <a:r>
              <a:rPr lang="en-US" sz="9600" dirty="0" err="1"/>
              <a:t>específicas</a:t>
            </a:r>
            <a:r>
              <a:rPr lang="en-US" sz="9600" dirty="0"/>
              <a:t>.</a:t>
            </a:r>
            <a:endParaRPr lang="en-US" sz="8000" dirty="0"/>
          </a:p>
          <a:p>
            <a:pPr>
              <a:buFont typeface="Arial" panose="020B0604020202020204" pitchFamily="34" charset="0"/>
              <a:buChar cha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20014775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1858994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Cuando se trata de entrenar modelos, nos podemos encontrar como problemas de sobreajuste, podemos implementar algún método de regularización.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o, de manera equivalente, que reduzca las estimaciones de los coeficientes hacia cero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36539745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13774906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indent="0">
                  <a:buNone/>
                </a:pPr>
                <a14:m>
                  <m:oMath xmlns:m="http://schemas.openxmlformats.org/officeDocument/2006/math">
                    <m:r>
                      <a:rPr lang="en-US" sz="6000" b="0" i="1" smtClean="0">
                        <a:latin typeface="Cambria Math" panose="02040503050406030204" pitchFamily="18" charset="0"/>
                        <a:ea typeface="Cambria Math" panose="02040503050406030204" pitchFamily="18" charset="0"/>
                      </a:rPr>
                      <m:t>𝛼</m:t>
                    </m:r>
                  </m:oMath>
                </a14:m>
                <a:r>
                  <a:rPr lang="el-GR" sz="6000" dirty="0"/>
                  <a:t> </a:t>
                </a:r>
                <a:r>
                  <a:rPr lang="es-ES_tradnl" sz="6000" dirty="0"/>
                  <a:t>funciona de control al impacto relativo de ambos términos. Cuando </a:t>
                </a:r>
                <a14:m>
                  <m:oMath xmlns:m="http://schemas.openxmlformats.org/officeDocument/2006/math">
                    <m:r>
                      <a:rPr lang="en-US" sz="6000" i="1">
                        <a:latin typeface="Cambria Math" panose="02040503050406030204" pitchFamily="18" charset="0"/>
                        <a:ea typeface="Cambria Math" panose="02040503050406030204" pitchFamily="18" charset="0"/>
                      </a:rPr>
                      <m:t>𝛼</m:t>
                    </m:r>
                  </m:oMath>
                </a14:m>
                <a:r>
                  <a:rPr lang="el-GR" sz="6000" dirty="0"/>
                  <a:t> = 0, </a:t>
                </a:r>
                <a:r>
                  <a:rPr lang="es-ES_tradnl" sz="6000" dirty="0"/>
                  <a:t>es una regresión normal. En cambio, si </a:t>
                </a:r>
                <a14:m>
                  <m:oMath xmlns:m="http://schemas.openxmlformats.org/officeDocument/2006/math">
                    <m:r>
                      <a:rPr lang="en-US" sz="6000" i="1">
                        <a:latin typeface="Cambria Math" panose="02040503050406030204" pitchFamily="18" charset="0"/>
                        <a:ea typeface="Cambria Math" panose="02040503050406030204" pitchFamily="18" charset="0"/>
                      </a:rPr>
                      <m:t>𝛼</m:t>
                    </m:r>
                  </m:oMath>
                </a14:m>
                <a:r>
                  <a:rPr lang="el-GR" sz="6000" dirty="0"/>
                  <a:t> </a:t>
                </a:r>
                <a:r>
                  <a:rPr lang="es-ES_tradnl" sz="6000" dirty="0"/>
                  <a:t>crece, el impacto de termino de penalización crece, y los coeficientes se acercan a cero.</a:t>
                </a:r>
              </a:p>
              <a:p>
                <a:pPr marL="0" indent="0">
                  <a:buNone/>
                </a:pPr>
                <a:r>
                  <a:rPr lang="es-ES_tradnl" sz="6000" dirty="0"/>
                  <a:t>La </a:t>
                </a:r>
                <a:r>
                  <a:rPr lang="es-ES_tradnl" sz="6000" b="1" dirty="0">
                    <a:solidFill>
                      <a:schemeClr val="accent3">
                        <a:lumMod val="60000"/>
                        <a:lumOff val="40000"/>
                      </a:schemeClr>
                    </a:solidFill>
                  </a:rPr>
                  <a:t>regresión de Ridge</a:t>
                </a:r>
                <a:r>
                  <a:rPr lang="es-ES_tradnl" sz="6000" dirty="0">
                    <a:solidFill>
                      <a:schemeClr val="accent3">
                        <a:lumMod val="60000"/>
                        <a:lumOff val="40000"/>
                      </a:schemeClr>
                    </a:solidFill>
                  </a:rPr>
                  <a:t> </a:t>
                </a:r>
                <a:r>
                  <a:rPr lang="es-ES_tradnl" sz="6000" dirty="0"/>
                  <a:t>genera un set de coeficientes por cada valor de </a:t>
                </a:r>
                <a14:m>
                  <m:oMath xmlns:m="http://schemas.openxmlformats.org/officeDocument/2006/math">
                    <m:r>
                      <a:rPr lang="en-US" sz="6000" b="0" i="1" smtClean="0">
                        <a:latin typeface="Cambria Math" panose="02040503050406030204" pitchFamily="18" charset="0"/>
                        <a:ea typeface="Cambria Math" panose="02040503050406030204" pitchFamily="18" charset="0"/>
                      </a:rPr>
                      <m:t>𝛼</m:t>
                    </m:r>
                  </m:oMath>
                </a14:m>
                <a:r>
                  <a:rPr lang="el-GR" sz="6000" dirty="0"/>
                  <a:t>. </a:t>
                </a:r>
                <a:r>
                  <a:rPr lang="es-ES_tradnl" sz="6000" dirty="0"/>
                  <a:t>Seleccionar un valor de </a:t>
                </a:r>
                <a14:m>
                  <m:oMath xmlns:m="http://schemas.openxmlformats.org/officeDocument/2006/math">
                    <m:r>
                      <a:rPr lang="en-US" sz="6000" i="1">
                        <a:latin typeface="Cambria Math" panose="02040503050406030204" pitchFamily="18" charset="0"/>
                        <a:ea typeface="Cambria Math" panose="02040503050406030204" pitchFamily="18" charset="0"/>
                      </a:rPr>
                      <m:t>𝛼</m:t>
                    </m:r>
                    <m:r>
                      <a:rPr lang="en-US" sz="6000" i="1">
                        <a:latin typeface="Cambria Math" panose="02040503050406030204" pitchFamily="18" charset="0"/>
                        <a:ea typeface="Cambria Math" panose="02040503050406030204" pitchFamily="18" charset="0"/>
                      </a:rPr>
                      <m:t> </m:t>
                    </m:r>
                  </m:oMath>
                </a14:m>
                <a:r>
                  <a:rPr lang="es-ES_tradnl" sz="6000" dirty="0"/>
                  <a:t>es difícil, y se deben usar métodos de validación cruzada.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mc:Choice>
        <mc:Fallback xmlns="">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indent="0">
                  <a:buNone/>
                </a:pPr>
                <a:r>
                  <a:rPr lang="en-US" sz="6000" b="0" i="0">
                    <a:latin typeface="Cambria Math" panose="02040503050406030204" pitchFamily="18" charset="0"/>
                    <a:ea typeface="Cambria Math" panose="02040503050406030204" pitchFamily="18" charset="0"/>
                  </a:rPr>
                  <a:t>𝛼</a:t>
                </a:r>
                <a:r>
                  <a:rPr lang="el-GR" sz="6000" dirty="0"/>
                  <a:t> </a:t>
                </a:r>
                <a:r>
                  <a:rPr lang="es-ES_tradnl" sz="6000" dirty="0"/>
                  <a:t>funciona de control al impacto relativo de ambos términos. Cuando </a:t>
                </a:r>
                <a:r>
                  <a:rPr lang="en-US" sz="6000" i="0">
                    <a:latin typeface="Cambria Math" panose="02040503050406030204" pitchFamily="18" charset="0"/>
                    <a:ea typeface="Cambria Math" panose="02040503050406030204" pitchFamily="18" charset="0"/>
                  </a:rPr>
                  <a:t>𝛼</a:t>
                </a:r>
                <a:r>
                  <a:rPr lang="el-GR" sz="6000" dirty="0"/>
                  <a:t> = 0, </a:t>
                </a:r>
                <a:r>
                  <a:rPr lang="es-ES_tradnl" sz="6000" dirty="0"/>
                  <a:t>es una regresión normal. En cambio, si </a:t>
                </a:r>
                <a:r>
                  <a:rPr lang="en-US" sz="6000" i="0">
                    <a:latin typeface="Cambria Math" panose="02040503050406030204" pitchFamily="18" charset="0"/>
                    <a:ea typeface="Cambria Math" panose="02040503050406030204" pitchFamily="18" charset="0"/>
                  </a:rPr>
                  <a:t>𝛼</a:t>
                </a:r>
                <a:r>
                  <a:rPr lang="el-GR" sz="6000" dirty="0"/>
                  <a:t> </a:t>
                </a:r>
                <a:r>
                  <a:rPr lang="es-ES_tradnl" sz="6000" dirty="0"/>
                  <a:t>crece, el impacto de termino de penalización crece, y los coeficientes se acercan a cero.</a:t>
                </a:r>
              </a:p>
              <a:p>
                <a:pPr marL="0" indent="0">
                  <a:buNone/>
                </a:pPr>
                <a:r>
                  <a:rPr lang="es-ES_tradnl" sz="6000" dirty="0"/>
                  <a:t>La </a:t>
                </a:r>
                <a:r>
                  <a:rPr lang="es-ES_tradnl" sz="6000" b="1" dirty="0">
                    <a:solidFill>
                      <a:schemeClr val="accent3">
                        <a:lumMod val="60000"/>
                        <a:lumOff val="40000"/>
                      </a:schemeClr>
                    </a:solidFill>
                  </a:rPr>
                  <a:t>regresión de Ridge</a:t>
                </a:r>
                <a:r>
                  <a:rPr lang="es-ES_tradnl" sz="6000" dirty="0">
                    <a:solidFill>
                      <a:schemeClr val="accent3">
                        <a:lumMod val="60000"/>
                        <a:lumOff val="40000"/>
                      </a:schemeClr>
                    </a:solidFill>
                  </a:rPr>
                  <a:t> </a:t>
                </a:r>
                <a:r>
                  <a:rPr lang="es-ES_tradnl" sz="6000" dirty="0"/>
                  <a:t>genera un set de coeficientes por cada valor de </a:t>
                </a:r>
                <a:r>
                  <a:rPr lang="en-US" sz="6000" b="0" i="0">
                    <a:latin typeface="Cambria Math" panose="02040503050406030204" pitchFamily="18" charset="0"/>
                    <a:ea typeface="Cambria Math" panose="02040503050406030204" pitchFamily="18" charset="0"/>
                  </a:rPr>
                  <a:t>𝛼</a:t>
                </a:r>
                <a:r>
                  <a:rPr lang="el-GR" sz="6000" dirty="0"/>
                  <a:t>. </a:t>
                </a:r>
                <a:r>
                  <a:rPr lang="es-ES_tradnl" sz="6000" dirty="0"/>
                  <a:t>Seleccionar un valor de </a:t>
                </a:r>
                <a:r>
                  <a:rPr lang="en-US" sz="6000" i="0">
                    <a:latin typeface="Cambria Math" panose="02040503050406030204" pitchFamily="18" charset="0"/>
                    <a:ea typeface="Cambria Math" panose="02040503050406030204" pitchFamily="18" charset="0"/>
                  </a:rPr>
                  <a:t>𝛼 </a:t>
                </a:r>
                <a:r>
                  <a:rPr lang="es-ES_tradnl" sz="6000" dirty="0"/>
                  <a:t>es difícil, y se deben usar métodos de validación cruzada.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mc:Fallback>
      </mc:AlternateContent>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38936754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41962755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22546396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41717680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31D2C-F8DD-BD02-CBD1-C2B21BCF78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FE1486-3250-8469-7C3F-760FC94D46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4E465C-2490-30A3-CB1B-A6AC735909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En estos casos, la regresión de Ridge funciona mejor.</a:t>
            </a:r>
            <a:endParaRPr lang="es-ES_tradnl" sz="60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49C63BE2-D460-FA6A-D4C9-344C48E62565}"/>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5461513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aumento de algunos coeficientes cuando aumenta Alpha se puede deber a </a:t>
            </a:r>
            <a:r>
              <a:rPr lang="en-US" sz="8000" dirty="0"/>
              <a:t>Cuando la </a:t>
            </a:r>
            <a:r>
              <a:rPr lang="en-US" sz="8000" dirty="0" err="1"/>
              <a:t>penalización</a:t>
            </a:r>
            <a:r>
              <a:rPr lang="en-US" sz="8000" dirty="0"/>
              <a:t> </a:t>
            </a:r>
            <a:r>
              <a:rPr lang="en-US" sz="8000" dirty="0" err="1"/>
              <a:t>aumenta</a:t>
            </a:r>
            <a:r>
              <a:rPr lang="en-US" sz="8000" dirty="0"/>
              <a:t>, </a:t>
            </a:r>
            <a:r>
              <a:rPr lang="en-US" sz="8000" b="1" dirty="0" err="1"/>
              <a:t>especialmente</a:t>
            </a:r>
            <a:r>
              <a:rPr lang="en-US" sz="8000" b="1" dirty="0"/>
              <a:t> </a:t>
            </a:r>
            <a:r>
              <a:rPr lang="en-US" sz="8000" b="1" dirty="0" err="1"/>
              <a:t>en</a:t>
            </a:r>
            <a:r>
              <a:rPr lang="en-US" sz="8000" b="1" dirty="0"/>
              <a:t> </a:t>
            </a:r>
            <a:r>
              <a:rPr lang="en-US" sz="8000" b="1" dirty="0" err="1"/>
              <a:t>presencia</a:t>
            </a:r>
            <a:r>
              <a:rPr lang="en-US" sz="8000" b="1" dirty="0"/>
              <a:t> de </a:t>
            </a:r>
            <a:r>
              <a:rPr lang="en-US" sz="8000" b="1" dirty="0" err="1"/>
              <a:t>colinealidad</a:t>
            </a:r>
            <a:r>
              <a:rPr lang="en-US" sz="8000" dirty="0"/>
              <a:t>, </a:t>
            </a:r>
            <a:r>
              <a:rPr lang="en-US" sz="8000" dirty="0" err="1"/>
              <a:t>los</a:t>
            </a:r>
            <a:r>
              <a:rPr lang="en-US" sz="8000" dirty="0"/>
              <a:t> </a:t>
            </a:r>
            <a:r>
              <a:rPr lang="en-US" sz="8000" dirty="0" err="1"/>
              <a:t>coeficientes</a:t>
            </a:r>
            <a:r>
              <a:rPr lang="en-US" sz="8000" dirty="0"/>
              <a:t> </a:t>
            </a:r>
            <a:r>
              <a:rPr lang="en-US" sz="8000" dirty="0" err="1"/>
              <a:t>pueden</a:t>
            </a:r>
            <a:r>
              <a:rPr lang="en-US" sz="8000" dirty="0"/>
              <a:t> </a:t>
            </a:r>
            <a:r>
              <a:rPr lang="en-US" sz="8000" b="1" dirty="0" err="1"/>
              <a:t>aumentar</a:t>
            </a:r>
            <a:r>
              <a:rPr lang="en-US" sz="8000" dirty="0"/>
              <a:t> </a:t>
            </a:r>
            <a:r>
              <a:rPr lang="en-US" sz="8000" dirty="0" err="1"/>
              <a:t>debido</a:t>
            </a:r>
            <a:r>
              <a:rPr lang="en-US" sz="8000" dirty="0"/>
              <a:t> a la </a:t>
            </a:r>
            <a:r>
              <a:rPr lang="en-US" sz="8000" b="1" dirty="0" err="1"/>
              <a:t>redistribución</a:t>
            </a:r>
            <a:r>
              <a:rPr lang="en-US" sz="8000" dirty="0"/>
              <a:t> de la </a:t>
            </a:r>
            <a:r>
              <a:rPr lang="en-US" sz="8000" dirty="0" err="1"/>
              <a:t>información</a:t>
            </a:r>
            <a:r>
              <a:rPr lang="en-US" sz="8000" dirty="0"/>
              <a:t> que </a:t>
            </a:r>
            <a:r>
              <a:rPr lang="en-US" sz="8000" dirty="0" err="1"/>
              <a:t>originalmente</a:t>
            </a:r>
            <a:r>
              <a:rPr lang="en-US" sz="8000" dirty="0"/>
              <a:t> </a:t>
            </a:r>
            <a:r>
              <a:rPr lang="en-US" sz="8000" dirty="0" err="1"/>
              <a:t>estaba</a:t>
            </a:r>
            <a:r>
              <a:rPr lang="en-US" sz="8000" dirty="0"/>
              <a:t> </a:t>
            </a:r>
            <a:r>
              <a:rPr lang="en-US" sz="8000" dirty="0" err="1"/>
              <a:t>dispersa</a:t>
            </a:r>
            <a:r>
              <a:rPr lang="en-US" sz="8000" dirty="0"/>
              <a:t> entre las variables </a:t>
            </a:r>
            <a:r>
              <a:rPr lang="en-US" sz="8000" dirty="0" err="1"/>
              <a:t>correlacionadas</a:t>
            </a:r>
            <a:r>
              <a:rPr lang="en-US" sz="8000" dirty="0"/>
              <a:t>. Este </a:t>
            </a:r>
            <a:r>
              <a:rPr lang="en-US" sz="8000" dirty="0" err="1"/>
              <a:t>aumento</a:t>
            </a:r>
            <a:r>
              <a:rPr lang="en-US" sz="8000" dirty="0"/>
              <a:t> </a:t>
            </a:r>
            <a:r>
              <a:rPr lang="en-US" sz="8000" dirty="0" err="1"/>
              <a:t>ocurre</a:t>
            </a:r>
            <a:r>
              <a:rPr lang="en-US" sz="8000" dirty="0"/>
              <a:t> </a:t>
            </a:r>
            <a:r>
              <a:rPr lang="en-US" sz="8000" dirty="0" err="1"/>
              <a:t>porque</a:t>
            </a:r>
            <a:r>
              <a:rPr lang="en-US" sz="8000" dirty="0"/>
              <a:t> </a:t>
            </a:r>
            <a:r>
              <a:rPr lang="en-US" sz="8000" dirty="0" err="1"/>
              <a:t>el</a:t>
            </a:r>
            <a:r>
              <a:rPr lang="en-US" sz="8000" dirty="0"/>
              <a:t> </a:t>
            </a:r>
            <a:r>
              <a:rPr lang="en-US" sz="8000" dirty="0" err="1"/>
              <a:t>modelo</a:t>
            </a:r>
            <a:r>
              <a:rPr lang="en-US" sz="8000" dirty="0"/>
              <a:t> </a:t>
            </a:r>
            <a:r>
              <a:rPr lang="en-US" sz="8000" dirty="0" err="1"/>
              <a:t>intenta</a:t>
            </a:r>
            <a:r>
              <a:rPr lang="en-US" sz="8000" dirty="0"/>
              <a:t> </a:t>
            </a:r>
            <a:r>
              <a:rPr lang="en-US" sz="8000" b="1" dirty="0" err="1"/>
              <a:t>compensar</a:t>
            </a:r>
            <a:r>
              <a:rPr lang="en-US" sz="8000" b="1" dirty="0"/>
              <a:t> la </a:t>
            </a:r>
            <a:r>
              <a:rPr lang="en-US" sz="8000" b="1" dirty="0" err="1"/>
              <a:t>eliminación</a:t>
            </a:r>
            <a:r>
              <a:rPr lang="en-US" sz="8000" b="1" dirty="0"/>
              <a:t> o </a:t>
            </a:r>
            <a:r>
              <a:rPr lang="en-US" sz="8000" b="1" dirty="0" err="1"/>
              <a:t>reducción</a:t>
            </a:r>
            <a:r>
              <a:rPr lang="en-US" sz="8000" b="1" dirty="0"/>
              <a:t> de un </a:t>
            </a:r>
            <a:r>
              <a:rPr lang="en-US" sz="8000" b="1" dirty="0" err="1"/>
              <a:t>coeficiente</a:t>
            </a:r>
            <a:r>
              <a:rPr lang="en-US" sz="8000" dirty="0"/>
              <a:t> </a:t>
            </a:r>
            <a:r>
              <a:rPr lang="en-US" sz="8000" dirty="0" err="1"/>
              <a:t>asignando</a:t>
            </a:r>
            <a:r>
              <a:rPr lang="en-US" sz="8000" dirty="0"/>
              <a:t> </a:t>
            </a:r>
            <a:r>
              <a:rPr lang="en-US" sz="8000" dirty="0" err="1"/>
              <a:t>más</a:t>
            </a:r>
            <a:r>
              <a:rPr lang="en-US" sz="8000" dirty="0"/>
              <a:t> peso a </a:t>
            </a:r>
            <a:r>
              <a:rPr lang="en-US" sz="8000" dirty="0" err="1"/>
              <a:t>los</a:t>
            </a:r>
            <a:r>
              <a:rPr lang="en-US" sz="8000" dirty="0"/>
              <a:t> </a:t>
            </a:r>
            <a:r>
              <a:rPr lang="en-US" sz="8000" dirty="0" err="1"/>
              <a:t>coeficientes</a:t>
            </a:r>
            <a:r>
              <a:rPr lang="en-US" sz="8000" dirty="0"/>
              <a:t> </a:t>
            </a:r>
            <a:r>
              <a:rPr lang="en-US" sz="8000" dirty="0" err="1"/>
              <a:t>restantes</a:t>
            </a:r>
            <a:r>
              <a:rPr lang="en-US" sz="8000" dirty="0"/>
              <a:t>.</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17339396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13037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10593207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Kasso</a:t>
            </a:r>
            <a:r>
              <a:rPr lang="es-ES" sz="6000" dirty="0"/>
              <a:t> genera modelos esparcidos, es decir modelos que incluyen algunos atributos, no todos.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La ventaja de usar Lasso que los métodos de selección de modelos es que a medida que aumenta los atributos, es mas difícil de realizar, en cambio Lasso hay un </a:t>
            </a:r>
            <a:r>
              <a:rPr lang="es-ES" sz="6000" dirty="0" err="1"/>
              <a:t>coeficietne</a:t>
            </a:r>
            <a:r>
              <a:rPr lang="es-ES" sz="6000" dirty="0"/>
              <a:t> por Alpha y es fácil de sistematizar la </a:t>
            </a:r>
            <a:r>
              <a:rPr lang="es-ES" sz="6000" dirty="0" err="1"/>
              <a:t>busqeuda</a:t>
            </a:r>
            <a:r>
              <a:rPr lang="es-ES" sz="6000" dirty="0"/>
              <a:t> el Alpha apropiado, inclusive </a:t>
            </a:r>
            <a:r>
              <a:rPr lang="es-ES" sz="6000" dirty="0" err="1"/>
              <a:t>correiendo</a:t>
            </a:r>
            <a:r>
              <a:rPr lang="es-ES" sz="6000" dirty="0"/>
              <a:t> en </a:t>
            </a:r>
            <a:r>
              <a:rPr lang="es-ES" sz="6000" dirty="0" err="1"/>
              <a:t>pararelo</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7071073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36680586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Existe para un Alpha un valor de s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38198887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72E42-E096-DFA2-EAD3-454C3BB911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3E0D65-832B-800F-7905-BF112BDB1D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64E35E-E3CC-4803-726D-1C65996D4D8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Each of the ellipses centered around </a:t>
            </a:r>
            <a:r>
              <a:rPr lang="el-GR" sz="8000" dirty="0"/>
              <a:t>βˆ </a:t>
            </a:r>
            <a:r>
              <a:rPr lang="en-US" sz="8000" dirty="0"/>
              <a:t>represents a contour: this means contour that all of the points on a particular ellipse have the same RSS value. As the ellipses expand away from the least squares </a:t>
            </a:r>
            <a:r>
              <a:rPr lang="en-US" sz="8000" dirty="0" err="1"/>
              <a:t>coeffcient</a:t>
            </a:r>
            <a:r>
              <a:rPr lang="en-US" sz="8000" dirty="0"/>
              <a:t> estimates, the RSS increases. Equations (6.8) and (6.9) indicate that the lasso and ridge regression </a:t>
            </a:r>
            <a:r>
              <a:rPr lang="en-US" sz="8000" dirty="0" err="1"/>
              <a:t>coeffcient</a:t>
            </a:r>
            <a:r>
              <a:rPr lang="en-US" sz="8000" dirty="0"/>
              <a:t> estimates are given by the </a:t>
            </a:r>
            <a:r>
              <a:rPr lang="en-US" sz="8000" dirty="0" err="1"/>
              <a:t>frst</a:t>
            </a:r>
            <a:r>
              <a:rPr lang="en-US" sz="8000" dirty="0"/>
              <a:t> point at which an ellipse contacts the constraint region. Since ridge regression has a circular constraint with no sharp points, this intersection will not generally occur on an axis, and so the ridge regression </a:t>
            </a:r>
            <a:r>
              <a:rPr lang="en-US" sz="8000" dirty="0" err="1"/>
              <a:t>coeffcient</a:t>
            </a:r>
            <a:r>
              <a:rPr lang="en-US" sz="8000" dirty="0"/>
              <a:t> estimates will be exclusively non-zero. However, the lasso constraint has corners at each of the axes, and so the ellipse will often intersect the constraint region at an axis. When this occurs, one of the </a:t>
            </a:r>
            <a:r>
              <a:rPr lang="en-US" sz="8000" dirty="0" err="1"/>
              <a:t>coeffcients</a:t>
            </a:r>
            <a:r>
              <a:rPr lang="en-US" sz="8000" dirty="0"/>
              <a:t> will equal zero. In higher dimensions, many of the </a:t>
            </a:r>
            <a:r>
              <a:rPr lang="en-US" sz="8000" dirty="0" err="1"/>
              <a:t>coeffcient</a:t>
            </a:r>
            <a:r>
              <a:rPr lang="en-US" sz="8000" dirty="0"/>
              <a:t> estimates may equal zero simultaneously. In Figure 6.7, the intersection occurs at </a:t>
            </a:r>
            <a:r>
              <a:rPr lang="el-GR" sz="8000" dirty="0"/>
              <a:t>β1 = 0, </a:t>
            </a:r>
            <a:r>
              <a:rPr lang="en-US" sz="8000" dirty="0"/>
              <a:t>and so the resulting model will only include </a:t>
            </a:r>
            <a:r>
              <a:rPr lang="el-GR" sz="8000" dirty="0"/>
              <a:t>β2</a:t>
            </a:r>
            <a:endParaRPr lang="es-ES" sz="6000" dirty="0"/>
          </a:p>
        </p:txBody>
      </p:sp>
      <p:sp>
        <p:nvSpPr>
          <p:cNvPr id="4" name="Slide Number Placeholder 3">
            <a:extLst>
              <a:ext uri="{FF2B5EF4-FFF2-40B4-BE49-F238E27FC236}">
                <a16:creationId xmlns:a16="http://schemas.microsoft.com/office/drawing/2014/main" id="{ED8AB3A6-300F-1216-2515-91F7C0359BB3}"/>
              </a:ext>
            </a:extLst>
          </p:cNvPr>
          <p:cNvSpPr>
            <a:spLocks noGrp="1"/>
          </p:cNvSpPr>
          <p:nvPr>
            <p:ph type="sldNum" sz="quarter" idx="5"/>
          </p:nvPr>
        </p:nvSpPr>
        <p:spPr/>
        <p:txBody>
          <a:bodyPr/>
          <a:lstStyle/>
          <a:p>
            <a:fld id="{10A8952F-1C0B-F641-899D-BA69BEE8A7E7}" type="slidenum">
              <a:rPr lang="es-ES_tradnl" smtClean="0"/>
              <a:t>73</a:t>
            </a:fld>
            <a:endParaRPr lang="es-ES_tradnl"/>
          </a:p>
        </p:txBody>
      </p:sp>
    </p:spTree>
    <p:extLst>
      <p:ext uri="{BB962C8B-B14F-4D97-AF65-F5344CB8AC3E}">
        <p14:creationId xmlns:p14="http://schemas.microsoft.com/office/powerpoint/2010/main" val="3883895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F5FC3-0A54-1D04-F44B-F331EE679B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11D427-CE12-1269-487D-8E4A9345A6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59A093-F49E-7923-7463-731687BB17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6512FBF7-BCBA-D5FD-B4A0-5EA9DB56FBFF}"/>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800528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99F8B-434A-492F-63BE-90EC6561CB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711A7-AEF7-B0C7-4996-F80934CCE2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A2FEB1-182F-810A-83B0-BAFBEF84A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B5D0D70-8742-56CB-5940-B0920F16704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753276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3/30/25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3/30/25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3/30/25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3/30/25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3/30/25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3/30/25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3/30/25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3/30/25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3/30/25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3/30/25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3/30/25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3/30/25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1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520.png"/></Relationships>
</file>

<file path=ppt/slides/_rels/slide6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40.png"/><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570.png"/><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41.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7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63.png"/><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7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80.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670.png"/><Relationship Id="rId5" Type="http://schemas.openxmlformats.org/officeDocument/2006/relationships/image" Target="../media/image66.png"/><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3"/>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Regresión Lineal</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4"/>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111C3-FCA5-C096-A5E5-45EE7420D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F134EA-A2ED-51DC-814A-9C9E1595544E}"/>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501106F9-B617-02F5-588F-69EB03182863}"/>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A8791A7E-3415-1CC5-DE0E-D7192109E075}"/>
                  </a:ext>
                </a:extLst>
              </p:cNvPr>
              <p:cNvSpPr>
                <a:spLocks noGrp="1"/>
              </p:cNvSpPr>
              <p:nvPr>
                <p:ph idx="1"/>
              </p:nvPr>
            </p:nvSpPr>
            <p:spPr>
              <a:xfrm>
                <a:off x="700636" y="1959428"/>
                <a:ext cx="10691264" cy="3969785"/>
              </a:xfrm>
            </p:spPr>
            <p:txBody>
              <a:bodyPr>
                <a:normAutofit/>
              </a:bodyPr>
              <a:lstStyle/>
              <a:p>
                <a:pPr marL="0" indent="0">
                  <a:buNone/>
                </a:pPr>
                <a:r>
                  <a:rPr lang="es-ES" sz="2400" dirty="0"/>
                  <a:t>El modelo de regresión lineal es una combinación lineal de las variables de entrada:</a:t>
                </a:r>
                <a:br>
                  <a:rPr lang="en-US" sz="2400" dirty="0"/>
                </a:br>
                <a:endParaRPr lang="es-ES" sz="2400" dirty="0">
                  <a:solidFill>
                    <a:schemeClr val="bg1"/>
                  </a:solidFill>
                </a:endParaRPr>
              </a:p>
              <a:p>
                <a:pPr>
                  <a:lnSpc>
                    <a:spcPct val="200000"/>
                  </a:lnSpc>
                </a:pP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oMath>
                </a14:m>
                <a:endParaRPr lang="es-ES" sz="2400" dirty="0"/>
              </a:p>
              <a:p>
                <a:pPr>
                  <a:lnSpc>
                    <a:spcPct val="200000"/>
                  </a:lnSpc>
                </a:pPr>
                <a14:m>
                  <m:oMath xmlns:m="http://schemas.openxmlformats.org/officeDocument/2006/math">
                    <m:r>
                      <a:rPr lang="en-US" sz="2400" i="1" smtClean="0">
                        <a:latin typeface="Cambria Math" panose="02040503050406030204" pitchFamily="18" charset="0"/>
                      </a:rPr>
                      <m:t>𝑏</m:t>
                    </m:r>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𝑑</m:t>
                        </m:r>
                      </m:sub>
                    </m:sSub>
                  </m:oMath>
                </a14:m>
                <a:endParaRPr lang="es-ES" sz="2400" dirty="0"/>
              </a:p>
              <a:p>
                <a:pPr>
                  <a:lnSpc>
                    <a:spcPct val="200000"/>
                  </a:lnSpc>
                </a:pP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oMath>
                </a14:m>
                <a:endParaRPr lang="es-ES" sz="2400" dirty="0"/>
              </a:p>
            </p:txBody>
          </p:sp>
        </mc:Choice>
        <mc:Fallback xmlns="">
          <p:sp>
            <p:nvSpPr>
              <p:cNvPr id="10" name="Content Placeholder 3">
                <a:extLst>
                  <a:ext uri="{FF2B5EF4-FFF2-40B4-BE49-F238E27FC236}">
                    <a16:creationId xmlns:a16="http://schemas.microsoft.com/office/drawing/2014/main" id="{A8791A7E-3415-1CC5-DE0E-D7192109E075}"/>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707B8A-0E72-789E-64DC-C018F6F08BD5}"/>
                  </a:ext>
                </a:extLst>
              </p:cNvPr>
              <p:cNvSpPr txBox="1"/>
              <p:nvPr/>
            </p:nvSpPr>
            <p:spPr>
              <a:xfrm>
                <a:off x="3047246" y="2905780"/>
                <a:ext cx="6097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r>
                        <a:rPr lang="en-US" sz="2800" b="0" i="1" smtClean="0">
                          <a:latin typeface="Cambria Math" panose="02040503050406030204" pitchFamily="18" charset="0"/>
                        </a:rPr>
                        <m:t>=</m:t>
                      </m:r>
                      <m:r>
                        <a:rPr lang="en-US" sz="2800" b="0" i="1" smtClean="0">
                          <a:latin typeface="Cambria Math" panose="02040503050406030204" pitchFamily="18" charset="0"/>
                        </a:rPr>
                        <m:t>h</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e>
                      </m:d>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0</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𝑑</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𝑑</m:t>
                          </m:r>
                        </m:sub>
                      </m:sSub>
                      <m:r>
                        <a:rPr lang="en-US" sz="2800" b="0" i="1" smtClean="0">
                          <a:latin typeface="Cambria Math" panose="02040503050406030204" pitchFamily="18" charset="0"/>
                        </a:rPr>
                        <m:t> </m:t>
                      </m:r>
                    </m:oMath>
                  </m:oMathPara>
                </a14:m>
                <a:endParaRPr lang="es-ES_tradnl" sz="2800" dirty="0"/>
              </a:p>
            </p:txBody>
          </p:sp>
        </mc:Choice>
        <mc:Fallback xmlns="">
          <p:sp>
            <p:nvSpPr>
              <p:cNvPr id="11" name="TextBox 10">
                <a:extLst>
                  <a:ext uri="{FF2B5EF4-FFF2-40B4-BE49-F238E27FC236}">
                    <a16:creationId xmlns:a16="http://schemas.microsoft.com/office/drawing/2014/main" id="{DC707B8A-0E72-789E-64DC-C018F6F08BD5}"/>
                  </a:ext>
                </a:extLst>
              </p:cNvPr>
              <p:cNvSpPr txBox="1">
                <a:spLocks noRot="1" noChangeAspect="1" noMove="1" noResize="1" noEditPoints="1" noAdjustHandles="1" noChangeArrowheads="1" noChangeShapeType="1" noTextEdit="1"/>
              </p:cNvSpPr>
              <p:nvPr/>
            </p:nvSpPr>
            <p:spPr>
              <a:xfrm>
                <a:off x="3047246" y="2905780"/>
                <a:ext cx="6097508" cy="523220"/>
              </a:xfrm>
              <a:prstGeom prst="rect">
                <a:avLst/>
              </a:prstGeom>
              <a:blipFill>
                <a:blip r:embed="rId4"/>
                <a:stretch>
                  <a:fillRect t="-2326" b="-20930"/>
                </a:stretch>
              </a:blipFill>
            </p:spPr>
            <p:txBody>
              <a:bodyPr/>
              <a:lstStyle/>
              <a:p>
                <a:r>
                  <a:rPr lang="es-ES_tradnl">
                    <a:noFill/>
                  </a:rPr>
                  <a:t> </a:t>
                </a:r>
              </a:p>
            </p:txBody>
          </p:sp>
        </mc:Fallback>
      </mc:AlternateContent>
      <p:sp>
        <p:nvSpPr>
          <p:cNvPr id="8" name="Rectangle 7">
            <a:extLst>
              <a:ext uri="{FF2B5EF4-FFF2-40B4-BE49-F238E27FC236}">
                <a16:creationId xmlns:a16="http://schemas.microsoft.com/office/drawing/2014/main" id="{5BE90FE6-E1A5-1374-0F55-B50F79CAEE82}"/>
              </a:ext>
            </a:extLst>
          </p:cNvPr>
          <p:cNvSpPr/>
          <p:nvPr/>
        </p:nvSpPr>
        <p:spPr>
          <a:xfrm>
            <a:off x="3666566" y="5334525"/>
            <a:ext cx="7137269" cy="309399"/>
          </a:xfrm>
          <a:prstGeom prst="rect">
            <a:avLst/>
          </a:prstGeom>
          <a:solidFill>
            <a:schemeClr val="accent2">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solidFill>
                  <a:sysClr val="windowText" lastClr="000000"/>
                </a:solidFill>
              </a:rPr>
              <a:t>Es la predicción del modelo. Se compara con la </a:t>
            </a:r>
            <a:r>
              <a:rPr lang="es-ES_tradnl" sz="1600" b="1" i="1" dirty="0">
                <a:solidFill>
                  <a:sysClr val="windowText" lastClr="000000"/>
                </a:solidFill>
              </a:rPr>
              <a:t>etiqueta (</a:t>
            </a:r>
            <a:r>
              <a:rPr lang="es-ES_tradnl" sz="1600" b="1" i="1" dirty="0" err="1">
                <a:solidFill>
                  <a:sysClr val="windowText" lastClr="000000"/>
                </a:solidFill>
              </a:rPr>
              <a:t>label</a:t>
            </a:r>
            <a:r>
              <a:rPr lang="es-ES_tradnl" sz="1600" b="1" i="1" dirty="0">
                <a:solidFill>
                  <a:sysClr val="windowText" lastClr="000000"/>
                </a:solidFill>
              </a:rPr>
              <a:t>)</a:t>
            </a:r>
            <a:r>
              <a:rPr lang="es-ES_tradnl" sz="1600" dirty="0">
                <a:solidFill>
                  <a:sysClr val="windowText" lastClr="000000"/>
                </a:solidFill>
              </a:rPr>
              <a:t> de la observación.</a:t>
            </a:r>
          </a:p>
        </p:txBody>
      </p:sp>
      <p:sp>
        <p:nvSpPr>
          <p:cNvPr id="3" name="Rectangle 2">
            <a:extLst>
              <a:ext uri="{FF2B5EF4-FFF2-40B4-BE49-F238E27FC236}">
                <a16:creationId xmlns:a16="http://schemas.microsoft.com/office/drawing/2014/main" id="{46141FEC-62DE-174E-1B0C-9BBE10AD18F5}"/>
              </a:ext>
            </a:extLst>
          </p:cNvPr>
          <p:cNvSpPr/>
          <p:nvPr/>
        </p:nvSpPr>
        <p:spPr>
          <a:xfrm>
            <a:off x="3666566" y="3631347"/>
            <a:ext cx="7922460" cy="340658"/>
          </a:xfrm>
          <a:prstGeom prst="rect">
            <a:avLst/>
          </a:prstGeom>
          <a:solidFill>
            <a:schemeClr val="accent2">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solidFill>
                  <a:sysClr val="windowText" lastClr="000000"/>
                </a:solidFill>
              </a:rPr>
              <a:t>Son las </a:t>
            </a:r>
            <a:r>
              <a:rPr lang="es-ES_tradnl" sz="1600" b="1" i="1" dirty="0">
                <a:solidFill>
                  <a:sysClr val="windowText" lastClr="000000"/>
                </a:solidFill>
              </a:rPr>
              <a:t>características (</a:t>
            </a:r>
            <a:r>
              <a:rPr lang="es-ES_tradnl" sz="1600" b="1" i="1" dirty="0" err="1">
                <a:solidFill>
                  <a:sysClr val="windowText" lastClr="000000"/>
                </a:solidFill>
              </a:rPr>
              <a:t>features</a:t>
            </a:r>
            <a:r>
              <a:rPr lang="es-ES_tradnl" sz="1600" b="1" i="1" dirty="0">
                <a:solidFill>
                  <a:sysClr val="windowText" lastClr="000000"/>
                </a:solidFill>
              </a:rPr>
              <a:t>)</a:t>
            </a:r>
            <a:r>
              <a:rPr lang="es-ES_tradnl" sz="1600" dirty="0">
                <a:solidFill>
                  <a:sysClr val="windowText" lastClr="000000"/>
                </a:solidFill>
              </a:rPr>
              <a:t> de nuestras observaciones. Son todas </a:t>
            </a:r>
            <a:r>
              <a:rPr lang="es-ES_tradnl" sz="1600" b="1" dirty="0">
                <a:solidFill>
                  <a:sysClr val="windowText" lastClr="000000"/>
                </a:solidFill>
              </a:rPr>
              <a:t>variables numéricas</a:t>
            </a:r>
            <a:r>
              <a:rPr lang="es-ES_tradnl" sz="1600" dirty="0">
                <a:solidFill>
                  <a:sysClr val="windowText" lastClr="000000"/>
                </a:solidFill>
              </a:rPr>
              <a:t>.</a:t>
            </a:r>
            <a:endParaRPr lang="es-ES_tradnl" sz="1600" b="1" dirty="0">
              <a:solidFill>
                <a:sysClr val="windowText" lastClr="000000"/>
              </a:solidFill>
            </a:endParaRPr>
          </a:p>
        </p:txBody>
      </p:sp>
      <p:sp>
        <p:nvSpPr>
          <p:cNvPr id="4" name="Rectangle 3">
            <a:extLst>
              <a:ext uri="{FF2B5EF4-FFF2-40B4-BE49-F238E27FC236}">
                <a16:creationId xmlns:a16="http://schemas.microsoft.com/office/drawing/2014/main" id="{45C32B3A-9B54-E1FA-9617-8015FBC3FAB0}"/>
              </a:ext>
            </a:extLst>
          </p:cNvPr>
          <p:cNvSpPr/>
          <p:nvPr/>
        </p:nvSpPr>
        <p:spPr>
          <a:xfrm>
            <a:off x="3666566" y="4302568"/>
            <a:ext cx="7922460" cy="565721"/>
          </a:xfrm>
          <a:prstGeom prst="rect">
            <a:avLst/>
          </a:prstGeom>
          <a:solidFill>
            <a:schemeClr val="accent2">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solidFill>
                  <a:sysClr val="windowText" lastClr="000000"/>
                </a:solidFill>
              </a:rPr>
              <a:t>Son los coeficientes del modelo. Son números reales. Cuanto más cerca de cero esté un coeficiente, menos depende la variable dependiente del </a:t>
            </a:r>
            <a:r>
              <a:rPr lang="es-ES_tradnl" sz="1600" b="1" i="1" dirty="0" err="1">
                <a:solidFill>
                  <a:sysClr val="windowText" lastClr="000000"/>
                </a:solidFill>
              </a:rPr>
              <a:t>feature</a:t>
            </a:r>
            <a:r>
              <a:rPr lang="es-ES_tradnl" sz="1600" dirty="0">
                <a:solidFill>
                  <a:sysClr val="windowText" lastClr="000000"/>
                </a:solidFill>
              </a:rPr>
              <a:t> que multiplica.</a:t>
            </a:r>
          </a:p>
        </p:txBody>
      </p:sp>
    </p:spTree>
    <p:extLst>
      <p:ext uri="{BB962C8B-B14F-4D97-AF65-F5344CB8AC3E}">
        <p14:creationId xmlns:p14="http://schemas.microsoft.com/office/powerpoint/2010/main" val="1857796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A41D5-3731-0A6A-A765-4127F55ECD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161417-B116-6D8F-66E5-09CF263B08CA}"/>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E159AFC-ADEC-5B47-6E07-7A24620215E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10" name="Content Placeholder 3">
            <a:extLst>
              <a:ext uri="{FF2B5EF4-FFF2-40B4-BE49-F238E27FC236}">
                <a16:creationId xmlns:a16="http://schemas.microsoft.com/office/drawing/2014/main" id="{9552619D-252F-CF56-B85B-AC616A04C31E}"/>
              </a:ext>
            </a:extLst>
          </p:cNvPr>
          <p:cNvSpPr>
            <a:spLocks noGrp="1"/>
          </p:cNvSpPr>
          <p:nvPr>
            <p:ph idx="1"/>
          </p:nvPr>
        </p:nvSpPr>
        <p:spPr>
          <a:xfrm>
            <a:off x="700636" y="1959428"/>
            <a:ext cx="10691264" cy="3969785"/>
          </a:xfrm>
        </p:spPr>
        <p:txBody>
          <a:bodyPr>
            <a:normAutofit/>
          </a:bodyPr>
          <a:lstStyle/>
          <a:p>
            <a:pPr marL="0" indent="0">
              <a:buNone/>
            </a:pPr>
            <a:r>
              <a:rPr lang="es-ES" sz="2400" dirty="0"/>
              <a:t>El modelo de regresión lineal es una combinación lineal de las variables de entrada:</a:t>
            </a:r>
            <a:br>
              <a:rPr lang="en-US" sz="2400" dirty="0"/>
            </a:br>
            <a:br>
              <a:rPr lang="en-US" sz="2400" dirty="0"/>
            </a:br>
            <a:endParaRPr lang="en-US" sz="2400" dirty="0">
              <a:solidFill>
                <a:schemeClr val="bg1"/>
              </a:solidFill>
            </a:endParaRPr>
          </a:p>
          <a:p>
            <a:pPr marL="0" indent="0">
              <a:buNone/>
            </a:pPr>
            <a:r>
              <a:rPr lang="es-ES" sz="2400" dirty="0"/>
              <a:t>Podemos también expresarlo en notación matricial:</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84E0E32-F736-DFB9-E195-B39D61FCE6F0}"/>
                  </a:ext>
                </a:extLst>
              </p:cNvPr>
              <p:cNvSpPr txBox="1"/>
              <p:nvPr/>
            </p:nvSpPr>
            <p:spPr>
              <a:xfrm>
                <a:off x="3047246" y="2905780"/>
                <a:ext cx="6097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r>
                        <a:rPr lang="en-US" sz="2800" b="0" i="1" smtClean="0">
                          <a:latin typeface="Cambria Math" panose="02040503050406030204" pitchFamily="18" charset="0"/>
                        </a:rPr>
                        <m:t>=</m:t>
                      </m:r>
                      <m:r>
                        <a:rPr lang="en-US" sz="2800" b="0" i="1" smtClean="0">
                          <a:latin typeface="Cambria Math" panose="02040503050406030204" pitchFamily="18" charset="0"/>
                        </a:rPr>
                        <m:t>h</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e>
                      </m:d>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0</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𝑑</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𝑑</m:t>
                          </m:r>
                        </m:sub>
                      </m:sSub>
                      <m:r>
                        <a:rPr lang="en-US" sz="2800" b="0" i="1" smtClean="0">
                          <a:latin typeface="Cambria Math" panose="02040503050406030204" pitchFamily="18" charset="0"/>
                        </a:rPr>
                        <m:t> </m:t>
                      </m:r>
                    </m:oMath>
                  </m:oMathPara>
                </a14:m>
                <a:endParaRPr lang="es-ES_tradnl" sz="2800" dirty="0"/>
              </a:p>
            </p:txBody>
          </p:sp>
        </mc:Choice>
        <mc:Fallback xmlns="">
          <p:sp>
            <p:nvSpPr>
              <p:cNvPr id="11" name="TextBox 10">
                <a:extLst>
                  <a:ext uri="{FF2B5EF4-FFF2-40B4-BE49-F238E27FC236}">
                    <a16:creationId xmlns:a16="http://schemas.microsoft.com/office/drawing/2014/main" id="{784E0E32-F736-DFB9-E195-B39D61FCE6F0}"/>
                  </a:ext>
                </a:extLst>
              </p:cNvPr>
              <p:cNvSpPr txBox="1">
                <a:spLocks noRot="1" noChangeAspect="1" noMove="1" noResize="1" noEditPoints="1" noAdjustHandles="1" noChangeArrowheads="1" noChangeShapeType="1" noTextEdit="1"/>
              </p:cNvSpPr>
              <p:nvPr/>
            </p:nvSpPr>
            <p:spPr>
              <a:xfrm>
                <a:off x="3047246" y="2905780"/>
                <a:ext cx="6097508" cy="523220"/>
              </a:xfrm>
              <a:prstGeom prst="rect">
                <a:avLst/>
              </a:prstGeom>
              <a:blipFill>
                <a:blip r:embed="rId3"/>
                <a:stretch>
                  <a:fillRect t="-2326" b="-2093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907965-9D27-395B-1F16-2CEDC04FC404}"/>
                  </a:ext>
                </a:extLst>
              </p:cNvPr>
              <p:cNvSpPr txBox="1"/>
              <p:nvPr/>
            </p:nvSpPr>
            <p:spPr>
              <a:xfrm>
                <a:off x="3047246" y="4417496"/>
                <a:ext cx="6097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r>
                        <a:rPr lang="en-US" sz="2800" b="0" i="1" smtClean="0">
                          <a:latin typeface="Cambria Math" panose="02040503050406030204" pitchFamily="18" charset="0"/>
                        </a:rPr>
                        <m:t>=</m:t>
                      </m:r>
                      <m:r>
                        <a:rPr lang="en-US" sz="2800" b="0" i="1" smtClean="0">
                          <a:latin typeface="Cambria Math" panose="02040503050406030204" pitchFamily="18" charset="0"/>
                        </a:rPr>
                        <m:t>h</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e>
                      </m:d>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𝑾</m:t>
                          </m:r>
                        </m:e>
                        <m:sup>
                          <m:r>
                            <a:rPr lang="en-US" sz="2800" i="1">
                              <a:latin typeface="Cambria Math" panose="02040503050406030204" pitchFamily="18" charset="0"/>
                            </a:rPr>
                            <m:t>𝑇</m:t>
                          </m:r>
                        </m:sup>
                      </m:sSup>
                      <m:r>
                        <a:rPr lang="en-US" sz="2800" b="1" i="1">
                          <a:latin typeface="Cambria Math" panose="02040503050406030204" pitchFamily="18" charset="0"/>
                        </a:rPr>
                        <m:t>𝑿</m:t>
                      </m:r>
                    </m:oMath>
                  </m:oMathPara>
                </a14:m>
                <a:endParaRPr lang="es-ES_tradnl" sz="2800" dirty="0"/>
              </a:p>
            </p:txBody>
          </p:sp>
        </mc:Choice>
        <mc:Fallback xmlns="">
          <p:sp>
            <p:nvSpPr>
              <p:cNvPr id="6" name="TextBox 5">
                <a:extLst>
                  <a:ext uri="{FF2B5EF4-FFF2-40B4-BE49-F238E27FC236}">
                    <a16:creationId xmlns:a16="http://schemas.microsoft.com/office/drawing/2014/main" id="{8F907965-9D27-395B-1F16-2CEDC04FC404}"/>
                  </a:ext>
                </a:extLst>
              </p:cNvPr>
              <p:cNvSpPr txBox="1">
                <a:spLocks noRot="1" noChangeAspect="1" noMove="1" noResize="1" noEditPoints="1" noAdjustHandles="1" noChangeArrowheads="1" noChangeShapeType="1" noTextEdit="1"/>
              </p:cNvSpPr>
              <p:nvPr/>
            </p:nvSpPr>
            <p:spPr>
              <a:xfrm>
                <a:off x="3047246" y="4417496"/>
                <a:ext cx="6097508" cy="523220"/>
              </a:xfrm>
              <a:prstGeom prst="rect">
                <a:avLst/>
              </a:prstGeom>
              <a:blipFill>
                <a:blip r:embed="rId4"/>
                <a:stretch>
                  <a:fillRect t="-4878" b="-14634"/>
                </a:stretch>
              </a:blipFill>
            </p:spPr>
            <p:txBody>
              <a:bodyPr/>
              <a:lstStyle/>
              <a:p>
                <a:r>
                  <a:rPr lang="es-ES_tradnl">
                    <a:noFill/>
                  </a:rPr>
                  <a:t> </a:t>
                </a:r>
              </a:p>
            </p:txBody>
          </p:sp>
        </mc:Fallback>
      </mc:AlternateContent>
    </p:spTree>
    <p:extLst>
      <p:ext uri="{BB962C8B-B14F-4D97-AF65-F5344CB8AC3E}">
        <p14:creationId xmlns:p14="http://schemas.microsoft.com/office/powerpoint/2010/main" val="449440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6" name="Picture 5" descr="A graph of a line with dots&#10;&#10;AI-generated content may be incorrect.">
            <a:extLst>
              <a:ext uri="{FF2B5EF4-FFF2-40B4-BE49-F238E27FC236}">
                <a16:creationId xmlns:a16="http://schemas.microsoft.com/office/drawing/2014/main" id="{A31863F7-6152-91C1-D881-0574959530FA}"/>
              </a:ext>
            </a:extLst>
          </p:cNvPr>
          <p:cNvPicPr>
            <a:picLocks noChangeAspect="1"/>
          </p:cNvPicPr>
          <p:nvPr/>
        </p:nvPicPr>
        <p:blipFill>
          <a:blip r:embed="rId3"/>
          <a:stretch>
            <a:fillRect/>
          </a:stretch>
        </p:blipFill>
        <p:spPr>
          <a:xfrm>
            <a:off x="800100" y="2145678"/>
            <a:ext cx="5419631" cy="3878120"/>
          </a:xfrm>
          <a:prstGeom prst="rect">
            <a:avLst/>
          </a:prstGeom>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5667468" y="1864842"/>
            <a:ext cx="5812325" cy="4064371"/>
          </a:xfrm>
        </p:spPr>
        <p:txBody>
          <a:bodyPr>
            <a:normAutofit/>
          </a:bodyPr>
          <a:lstStyle/>
          <a:p>
            <a:pPr marL="0" indent="0">
              <a:buNone/>
            </a:pPr>
            <a:r>
              <a:rPr lang="en-US" sz="2400" b="0" i="1" dirty="0">
                <a:latin typeface="Cambria Math" panose="02040503050406030204" pitchFamily="18" charset="0"/>
              </a:rPr>
              <a:t> </a:t>
            </a:r>
          </a:p>
        </p:txBody>
      </p:sp>
      <p:pic>
        <p:nvPicPr>
          <p:cNvPr id="27" name="Picture 26">
            <a:extLst>
              <a:ext uri="{FF2B5EF4-FFF2-40B4-BE49-F238E27FC236}">
                <a16:creationId xmlns:a16="http://schemas.microsoft.com/office/drawing/2014/main" id="{29185956-2A4F-E70B-6E66-C784118CAA73}"/>
              </a:ext>
            </a:extLst>
          </p:cNvPr>
          <p:cNvPicPr>
            <a:picLocks noChangeAspect="1"/>
          </p:cNvPicPr>
          <p:nvPr/>
        </p:nvPicPr>
        <p:blipFill>
          <a:blip r:embed="rId4"/>
          <a:stretch>
            <a:fillRect/>
          </a:stretch>
        </p:blipFill>
        <p:spPr>
          <a:xfrm flipH="1">
            <a:off x="6177570" y="3094988"/>
            <a:ext cx="2142835" cy="2492210"/>
          </a:xfrm>
          <a:prstGeom prst="rect">
            <a:avLst/>
          </a:prstGeom>
        </p:spPr>
      </p:pic>
    </p:spTree>
    <p:extLst>
      <p:ext uri="{BB962C8B-B14F-4D97-AF65-F5344CB8AC3E}">
        <p14:creationId xmlns:p14="http://schemas.microsoft.com/office/powerpoint/2010/main" val="495911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61BE5-B4EC-9EDD-B3D5-BB7DCDB2F769}"/>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D0B56FF-A273-A8B0-4B67-DAEA377C01F8}"/>
              </a:ext>
            </a:extLst>
          </p:cNvPr>
          <p:cNvPicPr>
            <a:picLocks noChangeAspect="1"/>
          </p:cNvPicPr>
          <p:nvPr/>
        </p:nvPicPr>
        <p:blipFill>
          <a:blip r:embed="rId3"/>
          <a:srcRect/>
          <a:stretch/>
        </p:blipFill>
        <p:spPr>
          <a:xfrm>
            <a:off x="800100" y="2145678"/>
            <a:ext cx="5419631" cy="3878119"/>
          </a:xfrm>
          <a:prstGeom prst="rect">
            <a:avLst/>
          </a:prstGeom>
        </p:spPr>
      </p:pic>
      <p:sp>
        <p:nvSpPr>
          <p:cNvPr id="2" name="Title 1">
            <a:extLst>
              <a:ext uri="{FF2B5EF4-FFF2-40B4-BE49-F238E27FC236}">
                <a16:creationId xmlns:a16="http://schemas.microsoft.com/office/drawing/2014/main" id="{07CB0886-91D7-4847-0926-8EE835777BEB}"/>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0D6F1CAC-18C8-C83C-7B87-4474325BBB6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D9572020-8CE9-175C-CEAA-3DABF1F6BA67}"/>
              </a:ext>
            </a:extLst>
          </p:cNvPr>
          <p:cNvSpPr>
            <a:spLocks noGrp="1"/>
          </p:cNvSpPr>
          <p:nvPr>
            <p:ph idx="1"/>
          </p:nvPr>
        </p:nvSpPr>
        <p:spPr>
          <a:xfrm>
            <a:off x="5667468" y="1864842"/>
            <a:ext cx="5812325" cy="4064371"/>
          </a:xfrm>
        </p:spPr>
        <p:txBody>
          <a:bodyPr>
            <a:normAutofit/>
          </a:bodyPr>
          <a:lstStyle/>
          <a:p>
            <a:pPr marL="0" indent="0">
              <a:buNone/>
            </a:pPr>
            <a:r>
              <a:rPr lang="en-US" sz="2400" b="0" i="1" dirty="0">
                <a:latin typeface="Cambria Math" panose="02040503050406030204" pitchFamily="18" charset="0"/>
              </a:rPr>
              <a:t> </a:t>
            </a:r>
          </a:p>
        </p:txBody>
      </p:sp>
      <p:pic>
        <p:nvPicPr>
          <p:cNvPr id="3" name="Picture 2">
            <a:extLst>
              <a:ext uri="{FF2B5EF4-FFF2-40B4-BE49-F238E27FC236}">
                <a16:creationId xmlns:a16="http://schemas.microsoft.com/office/drawing/2014/main" id="{2FC72517-549B-814A-7A60-4FC294BCE91B}"/>
              </a:ext>
            </a:extLst>
          </p:cNvPr>
          <p:cNvPicPr>
            <a:picLocks noChangeAspect="1"/>
          </p:cNvPicPr>
          <p:nvPr/>
        </p:nvPicPr>
        <p:blipFill>
          <a:blip r:embed="rId4"/>
          <a:stretch>
            <a:fillRect/>
          </a:stretch>
        </p:blipFill>
        <p:spPr>
          <a:xfrm flipH="1">
            <a:off x="6177570" y="3094988"/>
            <a:ext cx="2142835" cy="2492210"/>
          </a:xfrm>
          <a:prstGeom prst="rect">
            <a:avLst/>
          </a:prstGeom>
        </p:spPr>
      </p:pic>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3D4AE33E-4C8D-ED79-5712-320F943FD27C}"/>
                  </a:ext>
                </a:extLst>
              </p:cNvPr>
              <p:cNvSpPr/>
              <p:nvPr/>
            </p:nvSpPr>
            <p:spPr>
              <a:xfrm>
                <a:off x="7396681" y="1719654"/>
                <a:ext cx="3554615" cy="1276539"/>
              </a:xfrm>
              <a:prstGeom prst="wedgeRoundRectCallout">
                <a:avLst>
                  <a:gd name="adj1" fmla="val -40514"/>
                  <a:gd name="adj2" fmla="val 87894"/>
                  <a:gd name="adj3" fmla="val 16667"/>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b="0" dirty="0"/>
                  <a:t>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oMath>
                </a14:m>
                <a:endParaRPr lang="es-ES_tradnl" sz="2400" dirty="0"/>
              </a:p>
            </p:txBody>
          </p:sp>
        </mc:Choice>
        <mc:Fallback xmlns="">
          <p:sp>
            <p:nvSpPr>
              <p:cNvPr id="7" name="Rounded Rectangular Callout 6">
                <a:extLst>
                  <a:ext uri="{FF2B5EF4-FFF2-40B4-BE49-F238E27FC236}">
                    <a16:creationId xmlns:a16="http://schemas.microsoft.com/office/drawing/2014/main" id="{3D4AE33E-4C8D-ED79-5712-320F943FD27C}"/>
                  </a:ext>
                </a:extLst>
              </p:cNvPr>
              <p:cNvSpPr>
                <a:spLocks noRot="1" noChangeAspect="1" noMove="1" noResize="1" noEditPoints="1" noAdjustHandles="1" noChangeArrowheads="1" noChangeShapeType="1" noTextEdit="1"/>
              </p:cNvSpPr>
              <p:nvPr/>
            </p:nvSpPr>
            <p:spPr>
              <a:xfrm>
                <a:off x="7396681" y="1719654"/>
                <a:ext cx="3554615" cy="1276539"/>
              </a:xfrm>
              <a:prstGeom prst="wedgeRoundRectCallout">
                <a:avLst>
                  <a:gd name="adj1" fmla="val -40514"/>
                  <a:gd name="adj2" fmla="val 87894"/>
                  <a:gd name="adj3" fmla="val 16667"/>
                </a:avLst>
              </a:prstGeom>
              <a:blipFill>
                <a:blip r:embed="rId5"/>
                <a:stretch>
                  <a:fillRect/>
                </a:stretch>
              </a:blipFill>
              <a:ln w="38100"/>
            </p:spPr>
            <p:txBody>
              <a:bodyPr/>
              <a:lstStyle/>
              <a:p>
                <a:r>
                  <a:rPr lang="es-ES_tradnl">
                    <a:noFill/>
                  </a:rPr>
                  <a:t> </a:t>
                </a:r>
              </a:p>
            </p:txBody>
          </p:sp>
        </mc:Fallback>
      </mc:AlternateContent>
    </p:spTree>
    <p:extLst>
      <p:ext uri="{BB962C8B-B14F-4D97-AF65-F5344CB8AC3E}">
        <p14:creationId xmlns:p14="http://schemas.microsoft.com/office/powerpoint/2010/main" val="4210114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B7AEE-353A-792C-8C62-67C95C490ED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3A7BEAE-83AF-BCAF-D1F8-A14E6CABB871}"/>
              </a:ext>
            </a:extLst>
          </p:cNvPr>
          <p:cNvPicPr>
            <a:picLocks noChangeAspect="1"/>
          </p:cNvPicPr>
          <p:nvPr/>
        </p:nvPicPr>
        <p:blipFill>
          <a:blip r:embed="rId3"/>
          <a:srcRect/>
          <a:stretch/>
        </p:blipFill>
        <p:spPr>
          <a:xfrm>
            <a:off x="800100" y="2145678"/>
            <a:ext cx="5419630" cy="3878119"/>
          </a:xfrm>
          <a:prstGeom prst="rect">
            <a:avLst/>
          </a:prstGeom>
        </p:spPr>
      </p:pic>
      <p:sp>
        <p:nvSpPr>
          <p:cNvPr id="2" name="Title 1">
            <a:extLst>
              <a:ext uri="{FF2B5EF4-FFF2-40B4-BE49-F238E27FC236}">
                <a16:creationId xmlns:a16="http://schemas.microsoft.com/office/drawing/2014/main" id="{E97B9160-23A5-4F1B-3E41-E19071C00A04}"/>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BFA804B7-F1AA-F9A4-8F22-38E525C59B4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551BF793-D16A-516E-6E0F-5BFA0CB83E43}"/>
              </a:ext>
            </a:extLst>
          </p:cNvPr>
          <p:cNvSpPr>
            <a:spLocks noGrp="1"/>
          </p:cNvSpPr>
          <p:nvPr>
            <p:ph idx="1"/>
          </p:nvPr>
        </p:nvSpPr>
        <p:spPr>
          <a:xfrm>
            <a:off x="5667468" y="1864842"/>
            <a:ext cx="5812325" cy="4064371"/>
          </a:xfrm>
        </p:spPr>
        <p:txBody>
          <a:bodyPr>
            <a:normAutofit/>
          </a:bodyPr>
          <a:lstStyle/>
          <a:p>
            <a:pPr marL="0" indent="0">
              <a:buNone/>
            </a:pPr>
            <a:r>
              <a:rPr lang="en-US" sz="2400" b="0" i="1" dirty="0">
                <a:latin typeface="Cambria Math" panose="02040503050406030204" pitchFamily="18" charset="0"/>
              </a:rPr>
              <a:t> </a:t>
            </a:r>
          </a:p>
        </p:txBody>
      </p:sp>
      <p:pic>
        <p:nvPicPr>
          <p:cNvPr id="25" name="Picture 24">
            <a:extLst>
              <a:ext uri="{FF2B5EF4-FFF2-40B4-BE49-F238E27FC236}">
                <a16:creationId xmlns:a16="http://schemas.microsoft.com/office/drawing/2014/main" id="{B0D5D7F4-C062-5129-8CE6-40D76ECD840C}"/>
              </a:ext>
            </a:extLst>
          </p:cNvPr>
          <p:cNvPicPr>
            <a:picLocks noChangeAspect="1"/>
          </p:cNvPicPr>
          <p:nvPr/>
        </p:nvPicPr>
        <p:blipFill>
          <a:blip r:embed="rId4"/>
          <a:stretch>
            <a:fillRect/>
          </a:stretch>
        </p:blipFill>
        <p:spPr>
          <a:xfrm flipH="1">
            <a:off x="6177570" y="3094988"/>
            <a:ext cx="2142835" cy="2492210"/>
          </a:xfrm>
          <a:prstGeom prst="rect">
            <a:avLst/>
          </a:prstGeom>
        </p:spPr>
      </p:pic>
      <mc:AlternateContent xmlns:mc="http://schemas.openxmlformats.org/markup-compatibility/2006" xmlns:a14="http://schemas.microsoft.com/office/drawing/2010/main">
        <mc:Choice Requires="a14">
          <p:sp>
            <p:nvSpPr>
              <p:cNvPr id="26" name="Rounded Rectangular Callout 25">
                <a:extLst>
                  <a:ext uri="{FF2B5EF4-FFF2-40B4-BE49-F238E27FC236}">
                    <a16:creationId xmlns:a16="http://schemas.microsoft.com/office/drawing/2014/main" id="{517BCFBD-F91C-5170-937D-B6C9D090C2E9}"/>
                  </a:ext>
                </a:extLst>
              </p:cNvPr>
              <p:cNvSpPr/>
              <p:nvPr/>
            </p:nvSpPr>
            <p:spPr>
              <a:xfrm>
                <a:off x="7396681" y="1719654"/>
                <a:ext cx="3554615" cy="1276539"/>
              </a:xfrm>
              <a:prstGeom prst="wedgeRoundRectCallout">
                <a:avLst>
                  <a:gd name="adj1" fmla="val -40514"/>
                  <a:gd name="adj2" fmla="val 87894"/>
                  <a:gd name="adj3" fmla="val 16667"/>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b="0" dirty="0"/>
                  <a:t>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oMath>
                </a14:m>
                <a:endParaRPr lang="es-ES_tradnl" sz="2400" dirty="0"/>
              </a:p>
            </p:txBody>
          </p:sp>
        </mc:Choice>
        <mc:Fallback xmlns="">
          <p:sp>
            <p:nvSpPr>
              <p:cNvPr id="26" name="Rounded Rectangular Callout 25">
                <a:extLst>
                  <a:ext uri="{FF2B5EF4-FFF2-40B4-BE49-F238E27FC236}">
                    <a16:creationId xmlns:a16="http://schemas.microsoft.com/office/drawing/2014/main" id="{517BCFBD-F91C-5170-937D-B6C9D090C2E9}"/>
                  </a:ext>
                </a:extLst>
              </p:cNvPr>
              <p:cNvSpPr>
                <a:spLocks noRot="1" noChangeAspect="1" noMove="1" noResize="1" noEditPoints="1" noAdjustHandles="1" noChangeArrowheads="1" noChangeShapeType="1" noTextEdit="1"/>
              </p:cNvSpPr>
              <p:nvPr/>
            </p:nvSpPr>
            <p:spPr>
              <a:xfrm>
                <a:off x="7396681" y="1719654"/>
                <a:ext cx="3554615" cy="1276539"/>
              </a:xfrm>
              <a:prstGeom prst="wedgeRoundRectCallout">
                <a:avLst>
                  <a:gd name="adj1" fmla="val -40514"/>
                  <a:gd name="adj2" fmla="val 87894"/>
                  <a:gd name="adj3" fmla="val 16667"/>
                </a:avLst>
              </a:prstGeom>
              <a:blipFill>
                <a:blip r:embed="rId5"/>
                <a:stretch>
                  <a:fillRect/>
                </a:stretch>
              </a:blipFill>
              <a:ln w="38100"/>
            </p:spPr>
            <p:txBody>
              <a:bodyPr/>
              <a:lstStyle/>
              <a:p>
                <a:r>
                  <a:rPr lang="es-ES_tradnl">
                    <a:noFill/>
                  </a:rPr>
                  <a:t> </a:t>
                </a:r>
              </a:p>
            </p:txBody>
          </p:sp>
        </mc:Fallback>
      </mc:AlternateContent>
    </p:spTree>
    <p:extLst>
      <p:ext uri="{BB962C8B-B14F-4D97-AF65-F5344CB8AC3E}">
        <p14:creationId xmlns:p14="http://schemas.microsoft.com/office/powerpoint/2010/main" val="792152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8307D-E62A-F0C2-ACD6-BF408309D0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DA825-93A6-F208-39CB-4E7413DB30D5}"/>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601234DE-CC10-0E28-21B1-49CE08A54664}"/>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25453B84-D82F-11F2-AF6F-CEC16F080FBF}"/>
              </a:ext>
            </a:extLst>
          </p:cNvPr>
          <p:cNvSpPr>
            <a:spLocks noGrp="1"/>
          </p:cNvSpPr>
          <p:nvPr>
            <p:ph idx="1"/>
          </p:nvPr>
        </p:nvSpPr>
        <p:spPr>
          <a:xfrm>
            <a:off x="5667468" y="1864842"/>
            <a:ext cx="5812325" cy="4064371"/>
          </a:xfrm>
        </p:spPr>
        <p:txBody>
          <a:bodyPr>
            <a:normAutofit/>
          </a:bodyPr>
          <a:lstStyle/>
          <a:p>
            <a:pPr marL="0" indent="0">
              <a:buNone/>
            </a:pPr>
            <a:r>
              <a:rPr lang="en-US" sz="2400" b="0" i="1" dirty="0">
                <a:latin typeface="Cambria Math" panose="02040503050406030204" pitchFamily="18" charset="0"/>
              </a:rPr>
              <a:t> </a:t>
            </a:r>
          </a:p>
        </p:txBody>
      </p:sp>
      <p:pic>
        <p:nvPicPr>
          <p:cNvPr id="25" name="Picture 24">
            <a:extLst>
              <a:ext uri="{FF2B5EF4-FFF2-40B4-BE49-F238E27FC236}">
                <a16:creationId xmlns:a16="http://schemas.microsoft.com/office/drawing/2014/main" id="{7F32B057-12F1-745C-2037-3C47C2116BB2}"/>
              </a:ext>
            </a:extLst>
          </p:cNvPr>
          <p:cNvPicPr>
            <a:picLocks noChangeAspect="1"/>
          </p:cNvPicPr>
          <p:nvPr/>
        </p:nvPicPr>
        <p:blipFill>
          <a:blip r:embed="rId3"/>
          <a:stretch>
            <a:fillRect/>
          </a:stretch>
        </p:blipFill>
        <p:spPr>
          <a:xfrm flipH="1">
            <a:off x="6177570" y="3094988"/>
            <a:ext cx="2142835" cy="2492210"/>
          </a:xfrm>
          <a:prstGeom prst="rect">
            <a:avLst/>
          </a:prstGeom>
        </p:spPr>
      </p:pic>
      <p:pic>
        <p:nvPicPr>
          <p:cNvPr id="3" name="Picture 2" descr="A line of colored lines and dots&#10;&#10;AI-generated content may be incorrect.">
            <a:extLst>
              <a:ext uri="{FF2B5EF4-FFF2-40B4-BE49-F238E27FC236}">
                <a16:creationId xmlns:a16="http://schemas.microsoft.com/office/drawing/2014/main" id="{D5BC6EC6-2997-B20B-805D-07486008FE19}"/>
              </a:ext>
            </a:extLst>
          </p:cNvPr>
          <p:cNvPicPr>
            <a:picLocks noChangeAspect="1"/>
          </p:cNvPicPr>
          <p:nvPr/>
        </p:nvPicPr>
        <p:blipFill>
          <a:blip r:embed="rId4"/>
          <a:stretch>
            <a:fillRect/>
          </a:stretch>
        </p:blipFill>
        <p:spPr>
          <a:xfrm>
            <a:off x="1039735" y="2401001"/>
            <a:ext cx="4138889" cy="3473421"/>
          </a:xfrm>
          <a:prstGeom prst="rect">
            <a:avLst/>
          </a:prstGeom>
        </p:spPr>
      </p:pic>
      <p:sp>
        <p:nvSpPr>
          <p:cNvPr id="7" name="Rounded Rectangular Callout 6">
            <a:extLst>
              <a:ext uri="{FF2B5EF4-FFF2-40B4-BE49-F238E27FC236}">
                <a16:creationId xmlns:a16="http://schemas.microsoft.com/office/drawing/2014/main" id="{56A4E4A7-DEBD-7B7D-BD2B-F786BB8C2477}"/>
              </a:ext>
            </a:extLst>
          </p:cNvPr>
          <p:cNvSpPr/>
          <p:nvPr/>
        </p:nvSpPr>
        <p:spPr>
          <a:xfrm>
            <a:off x="7674613" y="2887592"/>
            <a:ext cx="793503" cy="541408"/>
          </a:xfrm>
          <a:prstGeom prst="wedgeRoundRectCallout">
            <a:avLst>
              <a:gd name="adj1" fmla="val -46147"/>
              <a:gd name="adj2" fmla="val 79888"/>
              <a:gd name="adj3" fmla="val 16667"/>
            </a:avLst>
          </a:prstGeom>
          <a:solidFill>
            <a:schemeClr val="accent2">
              <a:lumMod val="60000"/>
              <a:lumOff val="40000"/>
            </a:schemeClr>
          </a:solidFill>
          <a:ln w="38100">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s-ES_tradnl" sz="2400" dirty="0"/>
          </a:p>
        </p:txBody>
      </p:sp>
      <p:pic>
        <p:nvPicPr>
          <p:cNvPr id="8" name="Picture 7" descr="A cartoon of a robot&#10;&#10;AI-generated content may be incorrect.">
            <a:extLst>
              <a:ext uri="{FF2B5EF4-FFF2-40B4-BE49-F238E27FC236}">
                <a16:creationId xmlns:a16="http://schemas.microsoft.com/office/drawing/2014/main" id="{B0E87ECD-A6C1-4888-125C-C465242055D3}"/>
              </a:ext>
            </a:extLst>
          </p:cNvPr>
          <p:cNvPicPr>
            <a:picLocks noChangeAspect="1"/>
          </p:cNvPicPr>
          <p:nvPr/>
        </p:nvPicPr>
        <p:blipFill>
          <a:blip r:embed="rId5"/>
          <a:srcRect r="7030"/>
          <a:stretch/>
        </p:blipFill>
        <p:spPr>
          <a:xfrm flipH="1">
            <a:off x="9710319" y="3672499"/>
            <a:ext cx="1441946" cy="1907285"/>
          </a:xfrm>
          <a:prstGeom prst="rect">
            <a:avLst/>
          </a:prstGeom>
        </p:spPr>
      </p:pic>
      <p:sp>
        <p:nvSpPr>
          <p:cNvPr id="9" name="Rounded Rectangular Callout 8">
            <a:extLst>
              <a:ext uri="{FF2B5EF4-FFF2-40B4-BE49-F238E27FC236}">
                <a16:creationId xmlns:a16="http://schemas.microsoft.com/office/drawing/2014/main" id="{1AD5FA42-2B44-79F0-61B2-1FC15B78805A}"/>
              </a:ext>
            </a:extLst>
          </p:cNvPr>
          <p:cNvSpPr/>
          <p:nvPr/>
        </p:nvSpPr>
        <p:spPr>
          <a:xfrm>
            <a:off x="10755513" y="3204512"/>
            <a:ext cx="793503" cy="541408"/>
          </a:xfrm>
          <a:prstGeom prst="wedgeRoundRectCallout">
            <a:avLst>
              <a:gd name="adj1" fmla="val -46147"/>
              <a:gd name="adj2" fmla="val 79888"/>
              <a:gd name="adj3" fmla="val 16667"/>
            </a:avLst>
          </a:prstGeom>
          <a:solidFill>
            <a:srgbClr val="92D050"/>
          </a:solidFill>
          <a:ln w="38100">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s-ES_tradnl" sz="2400" dirty="0"/>
          </a:p>
        </p:txBody>
      </p:sp>
      <p:pic>
        <p:nvPicPr>
          <p:cNvPr id="10" name="Picture 9">
            <a:extLst>
              <a:ext uri="{FF2B5EF4-FFF2-40B4-BE49-F238E27FC236}">
                <a16:creationId xmlns:a16="http://schemas.microsoft.com/office/drawing/2014/main" id="{5A91289B-473B-447F-B18E-835AEB9F5808}"/>
              </a:ext>
            </a:extLst>
          </p:cNvPr>
          <p:cNvPicPr>
            <a:picLocks noChangeAspect="1"/>
          </p:cNvPicPr>
          <p:nvPr/>
        </p:nvPicPr>
        <p:blipFill>
          <a:blip r:embed="rId6"/>
          <a:stretch>
            <a:fillRect/>
          </a:stretch>
        </p:blipFill>
        <p:spPr>
          <a:xfrm>
            <a:off x="7889345" y="2069863"/>
            <a:ext cx="2171211" cy="1635457"/>
          </a:xfrm>
          <a:prstGeom prst="rect">
            <a:avLst/>
          </a:prstGeom>
        </p:spPr>
      </p:pic>
      <p:sp>
        <p:nvSpPr>
          <p:cNvPr id="11" name="Rounded Rectangular Callout 10">
            <a:extLst>
              <a:ext uri="{FF2B5EF4-FFF2-40B4-BE49-F238E27FC236}">
                <a16:creationId xmlns:a16="http://schemas.microsoft.com/office/drawing/2014/main" id="{F04B30D4-08F6-1747-598F-06C7936A62A0}"/>
              </a:ext>
            </a:extLst>
          </p:cNvPr>
          <p:cNvSpPr/>
          <p:nvPr/>
        </p:nvSpPr>
        <p:spPr>
          <a:xfrm>
            <a:off x="9632929" y="1495343"/>
            <a:ext cx="793503" cy="541408"/>
          </a:xfrm>
          <a:prstGeom prst="wedgeRoundRectCallout">
            <a:avLst>
              <a:gd name="adj1" fmla="val -52621"/>
              <a:gd name="adj2" fmla="val 84428"/>
              <a:gd name="adj3" fmla="val 16667"/>
            </a:avLst>
          </a:prstGeom>
          <a:solidFill>
            <a:srgbClr val="FFC000"/>
          </a:solidFill>
          <a:ln w="38100">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s-ES_tradnl" sz="2400" dirty="0"/>
          </a:p>
        </p:txBody>
      </p:sp>
      <p:sp>
        <p:nvSpPr>
          <p:cNvPr id="13" name="TextBox 12">
            <a:extLst>
              <a:ext uri="{FF2B5EF4-FFF2-40B4-BE49-F238E27FC236}">
                <a16:creationId xmlns:a16="http://schemas.microsoft.com/office/drawing/2014/main" id="{1280A9C6-DCA9-2C09-6776-ACE7FBFEB442}"/>
              </a:ext>
            </a:extLst>
          </p:cNvPr>
          <p:cNvSpPr txBox="1"/>
          <p:nvPr/>
        </p:nvSpPr>
        <p:spPr>
          <a:xfrm>
            <a:off x="827877" y="1806956"/>
            <a:ext cx="6096000" cy="461665"/>
          </a:xfrm>
          <a:prstGeom prst="rect">
            <a:avLst/>
          </a:prstGeom>
          <a:noFill/>
        </p:spPr>
        <p:txBody>
          <a:bodyPr wrap="square">
            <a:spAutoFit/>
          </a:bodyPr>
          <a:lstStyle/>
          <a:p>
            <a:pPr marL="0" indent="0">
              <a:buNone/>
            </a:pPr>
            <a:r>
              <a:rPr lang="es-ES" sz="2400" dirty="0"/>
              <a:t>¿Ahora cuál recta?</a:t>
            </a:r>
          </a:p>
        </p:txBody>
      </p:sp>
    </p:spTree>
    <p:extLst>
      <p:ext uri="{BB962C8B-B14F-4D97-AF65-F5344CB8AC3E}">
        <p14:creationId xmlns:p14="http://schemas.microsoft.com/office/powerpoint/2010/main" val="770781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Para encontrarla, medimos la distancia entre la recta y cada punto, a lo que llamamos </a:t>
            </a:r>
            <a:r>
              <a:rPr lang="es-ES" sz="2400" b="1" dirty="0">
                <a:solidFill>
                  <a:schemeClr val="accent1"/>
                </a:solidFill>
              </a:rPr>
              <a:t>residuos</a:t>
            </a:r>
            <a:r>
              <a:rPr lang="es-ES" sz="2400" dirty="0"/>
              <a:t>.</a:t>
            </a:r>
          </a:p>
        </p:txBody>
      </p:sp>
      <p:pic>
        <p:nvPicPr>
          <p:cNvPr id="8" name="circle99393.png" descr="circle99393.png">
            <a:extLst>
              <a:ext uri="{FF2B5EF4-FFF2-40B4-BE49-F238E27FC236}">
                <a16:creationId xmlns:a16="http://schemas.microsoft.com/office/drawing/2014/main" id="{6D4987E5-4D80-7966-B957-959C8245C3D3}"/>
              </a:ext>
            </a:extLst>
          </p:cNvPr>
          <p:cNvPicPr>
            <a:picLocks noChangeAspect="1"/>
          </p:cNvPicPr>
          <p:nvPr/>
        </p:nvPicPr>
        <p:blipFill>
          <a:blip r:embed="rId3"/>
          <a:stretch>
            <a:fillRect/>
          </a:stretch>
        </p:blipFill>
        <p:spPr>
          <a:xfrm>
            <a:off x="1204853" y="3052723"/>
            <a:ext cx="4050257" cy="3016083"/>
          </a:xfrm>
          <a:prstGeom prst="rect">
            <a:avLst/>
          </a:prstGeom>
          <a:ln w="12700">
            <a:miter lim="400000"/>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25E68F-AA83-ACA7-45E5-3E1A312559CC}"/>
                  </a:ext>
                </a:extLst>
              </p:cNvPr>
              <p:cNvSpPr txBox="1"/>
              <p:nvPr/>
            </p:nvSpPr>
            <p:spPr>
              <a:xfrm>
                <a:off x="7110544" y="3192428"/>
                <a:ext cx="2425921" cy="473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e>
                        <m:sub>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oMath>
                  </m:oMathPara>
                </a14:m>
                <a:endParaRPr lang="es-ES_tradnl" sz="2800" dirty="0"/>
              </a:p>
            </p:txBody>
          </p:sp>
        </mc:Choice>
        <mc:Fallback xmlns="">
          <p:sp>
            <p:nvSpPr>
              <p:cNvPr id="9" name="TextBox 8">
                <a:extLst>
                  <a:ext uri="{FF2B5EF4-FFF2-40B4-BE49-F238E27FC236}">
                    <a16:creationId xmlns:a16="http://schemas.microsoft.com/office/drawing/2014/main" id="{0325E68F-AA83-ACA7-45E5-3E1A312559CC}"/>
                  </a:ext>
                </a:extLst>
              </p:cNvPr>
              <p:cNvSpPr txBox="1">
                <a:spLocks noRot="1" noChangeAspect="1" noMove="1" noResize="1" noEditPoints="1" noAdjustHandles="1" noChangeArrowheads="1" noChangeShapeType="1" noTextEdit="1"/>
              </p:cNvSpPr>
              <p:nvPr/>
            </p:nvSpPr>
            <p:spPr>
              <a:xfrm>
                <a:off x="7110544" y="3192428"/>
                <a:ext cx="2425921" cy="473143"/>
              </a:xfrm>
              <a:prstGeom prst="rect">
                <a:avLst/>
              </a:prstGeom>
              <a:blipFill>
                <a:blip r:embed="rId4"/>
                <a:stretch>
                  <a:fillRect l="-1042" t="-13158" r="-2604" b="-2894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CC3E75-A031-5CE2-D45D-ADE92452F325}"/>
                  </a:ext>
                </a:extLst>
              </p:cNvPr>
              <p:cNvSpPr txBox="1"/>
              <p:nvPr/>
            </p:nvSpPr>
            <p:spPr>
              <a:xfrm>
                <a:off x="7242279" y="4090784"/>
                <a:ext cx="2237536" cy="473143"/>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b>
                    </m:sSub>
                  </m:oMath>
                </a14:m>
                <a:r>
                  <a:rPr lang="es-ES_tradnl" sz="2800" dirty="0"/>
                  <a:t>+</a:t>
                </a:r>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𝑒</m:t>
                        </m:r>
                      </m:e>
                      <m:sub>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b>
                    </m:sSub>
                  </m:oMath>
                </a14:m>
                <a:endParaRPr lang="es-ES_tradnl" sz="2800" dirty="0"/>
              </a:p>
            </p:txBody>
          </p:sp>
        </mc:Choice>
        <mc:Fallback xmlns="">
          <p:sp>
            <p:nvSpPr>
              <p:cNvPr id="10" name="TextBox 9">
                <a:extLst>
                  <a:ext uri="{FF2B5EF4-FFF2-40B4-BE49-F238E27FC236}">
                    <a16:creationId xmlns:a16="http://schemas.microsoft.com/office/drawing/2014/main" id="{F5CC3E75-A031-5CE2-D45D-ADE92452F325}"/>
                  </a:ext>
                </a:extLst>
              </p:cNvPr>
              <p:cNvSpPr txBox="1">
                <a:spLocks noRot="1" noChangeAspect="1" noMove="1" noResize="1" noEditPoints="1" noAdjustHandles="1" noChangeArrowheads="1" noChangeShapeType="1" noTextEdit="1"/>
              </p:cNvSpPr>
              <p:nvPr/>
            </p:nvSpPr>
            <p:spPr>
              <a:xfrm>
                <a:off x="7242279" y="4090784"/>
                <a:ext cx="2237536" cy="473143"/>
              </a:xfrm>
              <a:prstGeom prst="rect">
                <a:avLst/>
              </a:prstGeom>
              <a:blipFill>
                <a:blip r:embed="rId5"/>
                <a:stretch>
                  <a:fillRect l="-5650" t="-23684" r="-3955" b="-36842"/>
                </a:stretch>
              </a:blipFill>
            </p:spPr>
            <p:txBody>
              <a:bodyPr/>
              <a:lstStyle/>
              <a:p>
                <a:r>
                  <a:rPr lang="es-ES_tradnl">
                    <a:noFill/>
                  </a:rPr>
                  <a:t> </a:t>
                </a:r>
              </a:p>
            </p:txBody>
          </p:sp>
        </mc:Fallback>
      </mc:AlternateContent>
      <p:sp>
        <p:nvSpPr>
          <p:cNvPr id="11" name="TextBox 10">
            <a:extLst>
              <a:ext uri="{FF2B5EF4-FFF2-40B4-BE49-F238E27FC236}">
                <a16:creationId xmlns:a16="http://schemas.microsoft.com/office/drawing/2014/main" id="{F75E3BCB-2944-8301-8AD7-20BB2AC20703}"/>
              </a:ext>
            </a:extLst>
          </p:cNvPr>
          <p:cNvSpPr txBox="1"/>
          <p:nvPr/>
        </p:nvSpPr>
        <p:spPr>
          <a:xfrm>
            <a:off x="4662318" y="5744547"/>
            <a:ext cx="592792" cy="369332"/>
          </a:xfrm>
          <a:prstGeom prst="rect">
            <a:avLst/>
          </a:prstGeom>
          <a:solidFill>
            <a:schemeClr val="bg1"/>
          </a:solidFill>
        </p:spPr>
        <p:txBody>
          <a:bodyPr wrap="square" lIns="0" tIns="0" rIns="0" bIns="0" rtlCol="0">
            <a:spAutoFit/>
          </a:bodyPr>
          <a:lstStyle/>
          <a:p>
            <a:r>
              <a:rPr lang="es-ES_tradnl" sz="2400" dirty="0"/>
              <a:t>(x</a:t>
            </a:r>
            <a:r>
              <a:rPr lang="es-ES_tradnl" sz="2400" baseline="-25000" dirty="0"/>
              <a:t>0</a:t>
            </a:r>
            <a:r>
              <a:rPr lang="es-ES_tradnl" sz="2400" dirty="0"/>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48E756-5541-2711-998C-3087D6065712}"/>
                  </a:ext>
                </a:extLst>
              </p:cNvPr>
              <p:cNvSpPr txBox="1"/>
              <p:nvPr/>
            </p:nvSpPr>
            <p:spPr>
              <a:xfrm>
                <a:off x="6605309" y="4828017"/>
                <a:ext cx="3436390" cy="473143"/>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b>
                    </m:sSub>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b="0" i="1" smtClean="0">
                            <a:latin typeface="Cambria Math" panose="02040503050406030204" pitchFamily="18" charset="0"/>
                          </a:rPr>
                          <m:t>0</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rPr>
                          <m:t>0[</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oMath>
                </a14:m>
                <a:r>
                  <a:rPr lang="es-ES_tradnl" sz="2800" dirty="0"/>
                  <a:t>+</a:t>
                </a:r>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𝑒</m:t>
                        </m:r>
                      </m:e>
                      <m:sub>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b>
                    </m:sSub>
                  </m:oMath>
                </a14:m>
                <a:endParaRPr lang="es-ES_tradnl" sz="2800" dirty="0"/>
              </a:p>
            </p:txBody>
          </p:sp>
        </mc:Choice>
        <mc:Fallback xmlns="">
          <p:sp>
            <p:nvSpPr>
              <p:cNvPr id="3" name="TextBox 2">
                <a:extLst>
                  <a:ext uri="{FF2B5EF4-FFF2-40B4-BE49-F238E27FC236}">
                    <a16:creationId xmlns:a16="http://schemas.microsoft.com/office/drawing/2014/main" id="{4648E756-5541-2711-998C-3087D6065712}"/>
                  </a:ext>
                </a:extLst>
              </p:cNvPr>
              <p:cNvSpPr txBox="1">
                <a:spLocks noRot="1" noChangeAspect="1" noMove="1" noResize="1" noEditPoints="1" noAdjustHandles="1" noChangeArrowheads="1" noChangeShapeType="1" noTextEdit="1"/>
              </p:cNvSpPr>
              <p:nvPr/>
            </p:nvSpPr>
            <p:spPr>
              <a:xfrm>
                <a:off x="6605309" y="4828017"/>
                <a:ext cx="3436390" cy="473143"/>
              </a:xfrm>
              <a:prstGeom prst="rect">
                <a:avLst/>
              </a:prstGeom>
              <a:blipFill>
                <a:blip r:embed="rId6"/>
                <a:stretch>
                  <a:fillRect l="-3690" t="-23684" r="-2214" b="-36842"/>
                </a:stretch>
              </a:blipFill>
            </p:spPr>
            <p:txBody>
              <a:bodyPr/>
              <a:lstStyle/>
              <a:p>
                <a:r>
                  <a:rPr lang="es-ES_tradnl">
                    <a:noFill/>
                  </a:rPr>
                  <a:t> </a:t>
                </a:r>
              </a:p>
            </p:txBody>
          </p:sp>
        </mc:Fallback>
      </mc:AlternateContent>
    </p:spTree>
    <p:extLst>
      <p:ext uri="{BB962C8B-B14F-4D97-AF65-F5344CB8AC3E}">
        <p14:creationId xmlns:p14="http://schemas.microsoft.com/office/powerpoint/2010/main" val="3070427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Buscamos minimizar el valor de los residuos. Para lograrlo, lo hacemos minimizando la suma de los cuadrados de los </a:t>
            </a:r>
            <a:r>
              <a:rPr lang="es-ES" sz="2400" b="1" dirty="0">
                <a:solidFill>
                  <a:schemeClr val="accent1"/>
                </a:solidFill>
              </a:rPr>
              <a:t>residuos</a:t>
            </a:r>
            <a:r>
              <a:rPr lang="es-ES" sz="2400" dirty="0"/>
              <a:t>.</a:t>
            </a:r>
          </a:p>
        </p:txBody>
      </p:sp>
      <p:pic>
        <p:nvPicPr>
          <p:cNvPr id="8" name="circle99393.png" descr="circle99393.png">
            <a:extLst>
              <a:ext uri="{FF2B5EF4-FFF2-40B4-BE49-F238E27FC236}">
                <a16:creationId xmlns:a16="http://schemas.microsoft.com/office/drawing/2014/main" id="{6D4987E5-4D80-7966-B957-959C8245C3D3}"/>
              </a:ext>
            </a:extLst>
          </p:cNvPr>
          <p:cNvPicPr>
            <a:picLocks noChangeAspect="1"/>
          </p:cNvPicPr>
          <p:nvPr/>
        </p:nvPicPr>
        <p:blipFill>
          <a:blip r:embed="rId3"/>
          <a:stretch>
            <a:fillRect/>
          </a:stretch>
        </p:blipFill>
        <p:spPr>
          <a:xfrm>
            <a:off x="1204853" y="3052723"/>
            <a:ext cx="4050257" cy="3016083"/>
          </a:xfrm>
          <a:prstGeom prst="rect">
            <a:avLst/>
          </a:prstGeom>
          <a:ln w="12700">
            <a:miter lim="400000"/>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25E68F-AA83-ACA7-45E5-3E1A312559CC}"/>
                  </a:ext>
                </a:extLst>
              </p:cNvPr>
              <p:cNvSpPr txBox="1"/>
              <p:nvPr/>
            </p:nvSpPr>
            <p:spPr>
              <a:xfrm>
                <a:off x="6163070" y="2962205"/>
                <a:ext cx="4845750" cy="865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𝑟𝑒𝑠</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=0</m:t>
                          </m:r>
                        </m:sub>
                        <m:sup>
                          <m:r>
                            <a:rPr lang="en-US" sz="2000" b="0" i="1" smtClean="0">
                              <a:latin typeface="Cambria Math" panose="02040503050406030204" pitchFamily="18" charset="0"/>
                            </a:rPr>
                            <m:t>𝑁</m:t>
                          </m:r>
                          <m:r>
                            <a:rPr lang="en-US" sz="2000" b="0" i="1" smtClean="0">
                              <a:latin typeface="Cambria Math" panose="02040503050406030204" pitchFamily="18" charset="0"/>
                            </a:rPr>
                            <m:t>−1</m:t>
                          </m:r>
                        </m:sup>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e>
                              </m:d>
                            </m:e>
                            <m:sup>
                              <m:r>
                                <a:rPr lang="en-US" sz="2000" b="0" i="1" smtClean="0">
                                  <a:latin typeface="Cambria Math" panose="02040503050406030204" pitchFamily="18" charset="0"/>
                                </a:rPr>
                                <m:t>2</m:t>
                              </m:r>
                            </m:sup>
                          </m:sSup>
                        </m:e>
                      </m:nary>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=0</m:t>
                          </m:r>
                        </m:sub>
                        <m:sup>
                          <m:r>
                            <a:rPr lang="en-US" sz="2000" i="1">
                              <a:latin typeface="Cambria Math" panose="02040503050406030204" pitchFamily="18" charset="0"/>
                            </a:rPr>
                            <m:t>𝑁</m:t>
                          </m:r>
                          <m:r>
                            <a:rPr lang="en-US" sz="2000" i="1">
                              <a:latin typeface="Cambria Math" panose="02040503050406030204" pitchFamily="18" charset="0"/>
                            </a:rPr>
                            <m:t>−1</m:t>
                          </m:r>
                        </m:sup>
                        <m:e>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0</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0</m:t>
                                      </m:r>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e>
                              </m:d>
                            </m:e>
                            <m:sup>
                              <m:r>
                                <a:rPr lang="en-US" sz="2000" b="0" i="1" smtClean="0">
                                  <a:latin typeface="Cambria Math" panose="02040503050406030204" pitchFamily="18" charset="0"/>
                                </a:rPr>
                                <m:t>2</m:t>
                              </m:r>
                            </m:sup>
                          </m:sSup>
                        </m:e>
                      </m:nary>
                    </m:oMath>
                  </m:oMathPara>
                </a14:m>
                <a:endParaRPr lang="es-ES_tradnl" sz="2000" dirty="0"/>
              </a:p>
            </p:txBody>
          </p:sp>
        </mc:Choice>
        <mc:Fallback xmlns="">
          <p:sp>
            <p:nvSpPr>
              <p:cNvPr id="9" name="TextBox 8">
                <a:extLst>
                  <a:ext uri="{FF2B5EF4-FFF2-40B4-BE49-F238E27FC236}">
                    <a16:creationId xmlns:a16="http://schemas.microsoft.com/office/drawing/2014/main" id="{0325E68F-AA83-ACA7-45E5-3E1A312559CC}"/>
                  </a:ext>
                </a:extLst>
              </p:cNvPr>
              <p:cNvSpPr txBox="1">
                <a:spLocks noRot="1" noChangeAspect="1" noMove="1" noResize="1" noEditPoints="1" noAdjustHandles="1" noChangeArrowheads="1" noChangeShapeType="1" noTextEdit="1"/>
              </p:cNvSpPr>
              <p:nvPr/>
            </p:nvSpPr>
            <p:spPr>
              <a:xfrm>
                <a:off x="6163070" y="2962205"/>
                <a:ext cx="4845750" cy="865750"/>
              </a:xfrm>
              <a:prstGeom prst="rect">
                <a:avLst/>
              </a:prstGeom>
              <a:blipFill>
                <a:blip r:embed="rId4"/>
                <a:stretch>
                  <a:fillRect l="-2618" t="-113043" b="-17391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ABA98C7-9579-5F8E-0F25-99CAF52327A4}"/>
                  </a:ext>
                </a:extLst>
              </p:cNvPr>
              <p:cNvSpPr txBox="1"/>
              <p:nvPr/>
            </p:nvSpPr>
            <p:spPr>
              <a:xfrm>
                <a:off x="7080469" y="4313193"/>
                <a:ext cx="2995115"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min</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𝑟𝑒𝑠</m:t>
                          </m:r>
                        </m:sub>
                      </m:sSub>
                      <m:r>
                        <a:rPr lang="en-US" b="0" i="1" smtClean="0">
                          <a:latin typeface="Cambria Math" panose="02040503050406030204" pitchFamily="18" charset="0"/>
                        </a:rPr>
                        <m:t>)=</m:t>
                      </m:r>
                      <m:r>
                        <m:rPr>
                          <m:sty m:val="p"/>
                        </m:rPr>
                        <a:rPr lang="en-US">
                          <a:latin typeface="Cambria Math" panose="02040503050406030204" pitchFamily="18" charset="0"/>
                        </a:rPr>
                        <m:t>min</m:t>
                      </m:r>
                      <m:d>
                        <m:dPr>
                          <m:ctrlPr>
                            <a:rPr lang="en-US" b="0"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b>
                                      </m:sSub>
                                    </m:e>
                                  </m:d>
                                </m:e>
                                <m:sup>
                                  <m:r>
                                    <a:rPr lang="en-US" i="1">
                                      <a:latin typeface="Cambria Math" panose="02040503050406030204" pitchFamily="18" charset="0"/>
                                    </a:rPr>
                                    <m:t>2</m:t>
                                  </m:r>
                                </m:sup>
                              </m:sSup>
                            </m:e>
                          </m:nary>
                        </m:e>
                      </m:d>
                    </m:oMath>
                  </m:oMathPara>
                </a14:m>
                <a:endParaRPr lang="es-ES_tradnl" dirty="0"/>
              </a:p>
            </p:txBody>
          </p:sp>
        </mc:Choice>
        <mc:Fallback xmlns="">
          <p:sp>
            <p:nvSpPr>
              <p:cNvPr id="14" name="TextBox 13">
                <a:extLst>
                  <a:ext uri="{FF2B5EF4-FFF2-40B4-BE49-F238E27FC236}">
                    <a16:creationId xmlns:a16="http://schemas.microsoft.com/office/drawing/2014/main" id="{FABA98C7-9579-5F8E-0F25-99CAF52327A4}"/>
                  </a:ext>
                </a:extLst>
              </p:cNvPr>
              <p:cNvSpPr txBox="1">
                <a:spLocks noRot="1" noChangeAspect="1" noMove="1" noResize="1" noEditPoints="1" noAdjustHandles="1" noChangeArrowheads="1" noChangeShapeType="1" noTextEdit="1"/>
              </p:cNvSpPr>
              <p:nvPr/>
            </p:nvSpPr>
            <p:spPr>
              <a:xfrm>
                <a:off x="7080469" y="4313193"/>
                <a:ext cx="2995115" cy="779124"/>
              </a:xfrm>
              <a:prstGeom prst="rect">
                <a:avLst/>
              </a:prstGeom>
              <a:blipFill>
                <a:blip r:embed="rId5"/>
                <a:stretch>
                  <a:fillRect l="-1266" t="-111290" b="-174194"/>
                </a:stretch>
              </a:blipFill>
            </p:spPr>
            <p:txBody>
              <a:bodyPr/>
              <a:lstStyle/>
              <a:p>
                <a:r>
                  <a:rPr lang="es-ES_tradnl">
                    <a:noFill/>
                  </a:rPr>
                  <a:t> </a:t>
                </a:r>
              </a:p>
            </p:txBody>
          </p:sp>
        </mc:Fallback>
      </mc:AlternateContent>
      <p:sp>
        <p:nvSpPr>
          <p:cNvPr id="15" name="TextBox 14">
            <a:extLst>
              <a:ext uri="{FF2B5EF4-FFF2-40B4-BE49-F238E27FC236}">
                <a16:creationId xmlns:a16="http://schemas.microsoft.com/office/drawing/2014/main" id="{1CB4E50A-6319-5049-7F4E-75D02483C75E}"/>
              </a:ext>
            </a:extLst>
          </p:cNvPr>
          <p:cNvSpPr txBox="1"/>
          <p:nvPr/>
        </p:nvSpPr>
        <p:spPr>
          <a:xfrm>
            <a:off x="4662318" y="5744547"/>
            <a:ext cx="592792" cy="369332"/>
          </a:xfrm>
          <a:prstGeom prst="rect">
            <a:avLst/>
          </a:prstGeom>
          <a:solidFill>
            <a:schemeClr val="bg1"/>
          </a:solidFill>
        </p:spPr>
        <p:txBody>
          <a:bodyPr wrap="square" lIns="0" tIns="0" rIns="0" bIns="0" rtlCol="0">
            <a:spAutoFit/>
          </a:bodyPr>
          <a:lstStyle/>
          <a:p>
            <a:r>
              <a:rPr lang="es-ES_tradnl" sz="2400" dirty="0"/>
              <a:t>(x</a:t>
            </a:r>
            <a:r>
              <a:rPr lang="es-ES_tradnl" sz="2400" baseline="-25000" dirty="0"/>
              <a:t>0</a:t>
            </a:r>
            <a:r>
              <a:rPr lang="es-ES_tradnl" sz="2400" dirty="0"/>
              <a:t>)</a:t>
            </a:r>
          </a:p>
        </p:txBody>
      </p:sp>
    </p:spTree>
    <p:extLst>
      <p:ext uri="{BB962C8B-B14F-4D97-AF65-F5344CB8AC3E}">
        <p14:creationId xmlns:p14="http://schemas.microsoft.com/office/powerpoint/2010/main" val="1120161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74525-3963-0A95-9C49-F9135FBC6D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213866-D628-748D-77B8-44F26CA4834A}"/>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AE7745B7-13FF-BFDB-D522-875B1A6F6C54}"/>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17354715-9811-B69D-B691-B157F1C65CB5}"/>
              </a:ext>
            </a:extLst>
          </p:cNvPr>
          <p:cNvSpPr>
            <a:spLocks noGrp="1"/>
          </p:cNvSpPr>
          <p:nvPr>
            <p:ph idx="1"/>
          </p:nvPr>
        </p:nvSpPr>
        <p:spPr>
          <a:xfrm>
            <a:off x="700636" y="1959428"/>
            <a:ext cx="10691264" cy="3969785"/>
          </a:xfrm>
        </p:spPr>
        <p:txBody>
          <a:bodyPr>
            <a:normAutofit/>
          </a:bodyPr>
          <a:lstStyle/>
          <a:p>
            <a:pPr marL="0" indent="0">
              <a:buNone/>
            </a:pPr>
            <a:r>
              <a:rPr lang="es-ES" sz="2400" dirty="0"/>
              <a:t>Buscamos minimizar el valor de los residuos. Para lograrlo, lo hacemos minimizando la suma de los cuadrados de los </a:t>
            </a:r>
            <a:r>
              <a:rPr lang="es-ES" sz="2400" b="1" dirty="0">
                <a:solidFill>
                  <a:schemeClr val="accent1"/>
                </a:solidFill>
              </a:rPr>
              <a:t>residuos</a:t>
            </a:r>
            <a:r>
              <a:rPr lang="es-ES" sz="2400" dirty="0"/>
              <a:t>.</a:t>
            </a:r>
          </a:p>
        </p:txBody>
      </p:sp>
      <p:pic>
        <p:nvPicPr>
          <p:cNvPr id="8" name="circle99393.png" descr="circle99393.png">
            <a:extLst>
              <a:ext uri="{FF2B5EF4-FFF2-40B4-BE49-F238E27FC236}">
                <a16:creationId xmlns:a16="http://schemas.microsoft.com/office/drawing/2014/main" id="{361CF23A-DEA8-C815-624C-DA20AE6CA6FC}"/>
              </a:ext>
            </a:extLst>
          </p:cNvPr>
          <p:cNvPicPr>
            <a:picLocks noChangeAspect="1"/>
          </p:cNvPicPr>
          <p:nvPr/>
        </p:nvPicPr>
        <p:blipFill>
          <a:blip r:embed="rId3"/>
          <a:stretch>
            <a:fillRect/>
          </a:stretch>
        </p:blipFill>
        <p:spPr>
          <a:xfrm>
            <a:off x="1204853" y="3052723"/>
            <a:ext cx="4050257" cy="3016083"/>
          </a:xfrm>
          <a:prstGeom prst="rect">
            <a:avLst/>
          </a:prstGeom>
          <a:ln w="12700">
            <a:miter lim="400000"/>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2CCADD1-C780-642C-9707-F3DC398C36C1}"/>
                  </a:ext>
                </a:extLst>
              </p:cNvPr>
              <p:cNvSpPr txBox="1"/>
              <p:nvPr/>
            </p:nvSpPr>
            <p:spPr>
              <a:xfrm>
                <a:off x="6163070" y="2962205"/>
                <a:ext cx="4845750" cy="865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𝑟𝑒𝑠</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=0</m:t>
                          </m:r>
                        </m:sub>
                        <m:sup>
                          <m:r>
                            <a:rPr lang="en-US" sz="2000" b="0" i="1" smtClean="0">
                              <a:latin typeface="Cambria Math" panose="02040503050406030204" pitchFamily="18" charset="0"/>
                            </a:rPr>
                            <m:t>𝑁</m:t>
                          </m:r>
                          <m:r>
                            <a:rPr lang="en-US" sz="2000" b="0" i="1" smtClean="0">
                              <a:latin typeface="Cambria Math" panose="02040503050406030204" pitchFamily="18" charset="0"/>
                            </a:rPr>
                            <m:t>−1</m:t>
                          </m:r>
                        </m:sup>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e>
                              </m:d>
                            </m:e>
                            <m:sup>
                              <m:r>
                                <a:rPr lang="en-US" sz="2000" b="0" i="1" smtClean="0">
                                  <a:latin typeface="Cambria Math" panose="02040503050406030204" pitchFamily="18" charset="0"/>
                                </a:rPr>
                                <m:t>2</m:t>
                              </m:r>
                            </m:sup>
                          </m:sSup>
                        </m:e>
                      </m:nary>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=0</m:t>
                          </m:r>
                        </m:sub>
                        <m:sup>
                          <m:r>
                            <a:rPr lang="en-US" sz="2000" i="1">
                              <a:latin typeface="Cambria Math" panose="02040503050406030204" pitchFamily="18" charset="0"/>
                            </a:rPr>
                            <m:t>𝑁</m:t>
                          </m:r>
                          <m:r>
                            <a:rPr lang="en-US" sz="2000" i="1">
                              <a:latin typeface="Cambria Math" panose="02040503050406030204" pitchFamily="18" charset="0"/>
                            </a:rPr>
                            <m:t>−1</m:t>
                          </m:r>
                        </m:sup>
                        <m:e>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0</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0</m:t>
                                      </m:r>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e>
                              </m:d>
                            </m:e>
                            <m:sup>
                              <m:r>
                                <a:rPr lang="en-US" sz="2000" b="0" i="1" smtClean="0">
                                  <a:latin typeface="Cambria Math" panose="02040503050406030204" pitchFamily="18" charset="0"/>
                                </a:rPr>
                                <m:t>2</m:t>
                              </m:r>
                            </m:sup>
                          </m:sSup>
                        </m:e>
                      </m:nary>
                    </m:oMath>
                  </m:oMathPara>
                </a14:m>
                <a:endParaRPr lang="es-ES_tradnl" sz="2000" dirty="0"/>
              </a:p>
            </p:txBody>
          </p:sp>
        </mc:Choice>
        <mc:Fallback xmlns="">
          <p:sp>
            <p:nvSpPr>
              <p:cNvPr id="9" name="TextBox 8">
                <a:extLst>
                  <a:ext uri="{FF2B5EF4-FFF2-40B4-BE49-F238E27FC236}">
                    <a16:creationId xmlns:a16="http://schemas.microsoft.com/office/drawing/2014/main" id="{02CCADD1-C780-642C-9707-F3DC398C36C1}"/>
                  </a:ext>
                </a:extLst>
              </p:cNvPr>
              <p:cNvSpPr txBox="1">
                <a:spLocks noRot="1" noChangeAspect="1" noMove="1" noResize="1" noEditPoints="1" noAdjustHandles="1" noChangeArrowheads="1" noChangeShapeType="1" noTextEdit="1"/>
              </p:cNvSpPr>
              <p:nvPr/>
            </p:nvSpPr>
            <p:spPr>
              <a:xfrm>
                <a:off x="6163070" y="2962205"/>
                <a:ext cx="4845750" cy="865750"/>
              </a:xfrm>
              <a:prstGeom prst="rect">
                <a:avLst/>
              </a:prstGeom>
              <a:blipFill>
                <a:blip r:embed="rId4"/>
                <a:stretch>
                  <a:fillRect l="-2618" t="-113043" b="-17391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63BBEFD-D2E1-3BDC-5580-C5C421DA2C59}"/>
                  </a:ext>
                </a:extLst>
              </p:cNvPr>
              <p:cNvSpPr txBox="1"/>
              <p:nvPr/>
            </p:nvSpPr>
            <p:spPr>
              <a:xfrm>
                <a:off x="7080469" y="4313193"/>
                <a:ext cx="2995115" cy="779124"/>
              </a:xfrm>
              <a:prstGeom prst="rect">
                <a:avLst/>
              </a:prstGeom>
              <a:noFill/>
              <a:ln w="38100">
                <a:solidFill>
                  <a:schemeClr val="accent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min</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𝑟𝑒𝑠</m:t>
                          </m:r>
                        </m:sub>
                      </m:sSub>
                      <m:r>
                        <a:rPr lang="en-US" b="0" i="1" smtClean="0">
                          <a:latin typeface="Cambria Math" panose="02040503050406030204" pitchFamily="18" charset="0"/>
                        </a:rPr>
                        <m:t>)=</m:t>
                      </m:r>
                      <m:r>
                        <m:rPr>
                          <m:sty m:val="p"/>
                        </m:rPr>
                        <a:rPr lang="en-US">
                          <a:latin typeface="Cambria Math" panose="02040503050406030204" pitchFamily="18" charset="0"/>
                        </a:rPr>
                        <m:t>min</m:t>
                      </m:r>
                      <m:d>
                        <m:dPr>
                          <m:ctrlPr>
                            <a:rPr lang="en-US" b="0"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b>
                                      </m:sSub>
                                    </m:e>
                                  </m:d>
                                </m:e>
                                <m:sup>
                                  <m:r>
                                    <a:rPr lang="en-US" i="1">
                                      <a:latin typeface="Cambria Math" panose="02040503050406030204" pitchFamily="18" charset="0"/>
                                    </a:rPr>
                                    <m:t>2</m:t>
                                  </m:r>
                                </m:sup>
                              </m:sSup>
                            </m:e>
                          </m:nary>
                        </m:e>
                      </m:d>
                    </m:oMath>
                  </m:oMathPara>
                </a14:m>
                <a:endParaRPr lang="es-ES_tradnl" dirty="0"/>
              </a:p>
            </p:txBody>
          </p:sp>
        </mc:Choice>
        <mc:Fallback xmlns="">
          <p:sp>
            <p:nvSpPr>
              <p:cNvPr id="14" name="TextBox 13">
                <a:extLst>
                  <a:ext uri="{FF2B5EF4-FFF2-40B4-BE49-F238E27FC236}">
                    <a16:creationId xmlns:a16="http://schemas.microsoft.com/office/drawing/2014/main" id="{B63BBEFD-D2E1-3BDC-5580-C5C421DA2C59}"/>
                  </a:ext>
                </a:extLst>
              </p:cNvPr>
              <p:cNvSpPr txBox="1">
                <a:spLocks noRot="1" noChangeAspect="1" noMove="1" noResize="1" noEditPoints="1" noAdjustHandles="1" noChangeArrowheads="1" noChangeShapeType="1" noTextEdit="1"/>
              </p:cNvSpPr>
              <p:nvPr/>
            </p:nvSpPr>
            <p:spPr>
              <a:xfrm>
                <a:off x="7080469" y="4313193"/>
                <a:ext cx="2995115" cy="779124"/>
              </a:xfrm>
              <a:prstGeom prst="rect">
                <a:avLst/>
              </a:prstGeom>
              <a:blipFill>
                <a:blip r:embed="rId5"/>
                <a:stretch>
                  <a:fillRect l="-417" t="-104615" b="-163077"/>
                </a:stretch>
              </a:blipFill>
              <a:ln w="38100">
                <a:solidFill>
                  <a:schemeClr val="accent1"/>
                </a:solidFill>
              </a:ln>
            </p:spPr>
            <p:txBody>
              <a:bodyPr/>
              <a:lstStyle/>
              <a:p>
                <a:r>
                  <a:rPr lang="es-ES_tradnl">
                    <a:noFill/>
                  </a:rPr>
                  <a:t> </a:t>
                </a:r>
              </a:p>
            </p:txBody>
          </p:sp>
        </mc:Fallback>
      </mc:AlternateContent>
      <p:sp>
        <p:nvSpPr>
          <p:cNvPr id="15" name="TextBox 14">
            <a:extLst>
              <a:ext uri="{FF2B5EF4-FFF2-40B4-BE49-F238E27FC236}">
                <a16:creationId xmlns:a16="http://schemas.microsoft.com/office/drawing/2014/main" id="{A502843C-4094-C805-5FEC-A837835D7726}"/>
              </a:ext>
            </a:extLst>
          </p:cNvPr>
          <p:cNvSpPr txBox="1"/>
          <p:nvPr/>
        </p:nvSpPr>
        <p:spPr>
          <a:xfrm>
            <a:off x="4662318" y="5744547"/>
            <a:ext cx="592792" cy="369332"/>
          </a:xfrm>
          <a:prstGeom prst="rect">
            <a:avLst/>
          </a:prstGeom>
          <a:solidFill>
            <a:schemeClr val="bg1"/>
          </a:solidFill>
        </p:spPr>
        <p:txBody>
          <a:bodyPr wrap="square" lIns="0" tIns="0" rIns="0" bIns="0" rtlCol="0">
            <a:spAutoFit/>
          </a:bodyPr>
          <a:lstStyle/>
          <a:p>
            <a:r>
              <a:rPr lang="es-ES_tradnl" sz="2400" dirty="0"/>
              <a:t>(x</a:t>
            </a:r>
            <a:r>
              <a:rPr lang="es-ES_tradnl" sz="2400" baseline="-25000" dirty="0"/>
              <a:t>0</a:t>
            </a:r>
            <a:r>
              <a:rPr lang="es-ES_tradnl" sz="2400" dirty="0"/>
              <a:t>)</a:t>
            </a:r>
          </a:p>
        </p:txBody>
      </p:sp>
    </p:spTree>
    <p:extLst>
      <p:ext uri="{BB962C8B-B14F-4D97-AF65-F5344CB8AC3E}">
        <p14:creationId xmlns:p14="http://schemas.microsoft.com/office/powerpoint/2010/main" val="1119406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9AB18-D459-C29B-8FB4-A3A6E2A908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0C9BEA-22A5-F519-510B-0AF5DAA86CDB}"/>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328103AD-BB49-6617-C236-B1B6915BD75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D650DEE4-304B-29CB-1CB9-CA525974CEDD}"/>
              </a:ext>
            </a:extLst>
          </p:cNvPr>
          <p:cNvSpPr>
            <a:spLocks noGrp="1"/>
          </p:cNvSpPr>
          <p:nvPr>
            <p:ph idx="1"/>
          </p:nvPr>
        </p:nvSpPr>
        <p:spPr>
          <a:xfrm>
            <a:off x="700636" y="1959428"/>
            <a:ext cx="10691264" cy="3969785"/>
          </a:xfrm>
        </p:spPr>
        <p:txBody>
          <a:bodyPr>
            <a:normAutofit/>
          </a:bodyPr>
          <a:lstStyle/>
          <a:p>
            <a:pPr marL="0" indent="0">
              <a:buNone/>
            </a:pPr>
            <a:r>
              <a:rPr lang="es-ES" sz="2400" dirty="0"/>
              <a:t>Buscamos minimizar el valor de los residuos. Para lograrlo, lo hacemos minimizando la suma de los cuadrados de los </a:t>
            </a:r>
            <a:r>
              <a:rPr lang="es-ES" sz="2400" b="1" dirty="0">
                <a:solidFill>
                  <a:schemeClr val="accent1"/>
                </a:solidFill>
              </a:rPr>
              <a:t>residuos</a:t>
            </a:r>
            <a:r>
              <a:rPr lang="es-ES" sz="2400" dirty="0"/>
              <a:t>.</a:t>
            </a:r>
          </a:p>
        </p:txBody>
      </p:sp>
      <p:pic>
        <p:nvPicPr>
          <p:cNvPr id="8" name="circle99393.png" descr="circle99393.png">
            <a:extLst>
              <a:ext uri="{FF2B5EF4-FFF2-40B4-BE49-F238E27FC236}">
                <a16:creationId xmlns:a16="http://schemas.microsoft.com/office/drawing/2014/main" id="{1A8F7DDA-1CE3-B5F9-3E2F-833D7BF03DF7}"/>
              </a:ext>
            </a:extLst>
          </p:cNvPr>
          <p:cNvPicPr>
            <a:picLocks noChangeAspect="1"/>
          </p:cNvPicPr>
          <p:nvPr/>
        </p:nvPicPr>
        <p:blipFill>
          <a:blip r:embed="rId3"/>
          <a:stretch>
            <a:fillRect/>
          </a:stretch>
        </p:blipFill>
        <p:spPr>
          <a:xfrm>
            <a:off x="1204853" y="3052723"/>
            <a:ext cx="4050257" cy="3016083"/>
          </a:xfrm>
          <a:prstGeom prst="rect">
            <a:avLst/>
          </a:prstGeom>
          <a:ln w="12700">
            <a:miter lim="400000"/>
          </a:ln>
        </p:spPr>
      </p:pic>
      <p:sp>
        <p:nvSpPr>
          <p:cNvPr id="15" name="TextBox 14">
            <a:extLst>
              <a:ext uri="{FF2B5EF4-FFF2-40B4-BE49-F238E27FC236}">
                <a16:creationId xmlns:a16="http://schemas.microsoft.com/office/drawing/2014/main" id="{4DB7F89E-221A-7D02-DD25-3454EB6051F4}"/>
              </a:ext>
            </a:extLst>
          </p:cNvPr>
          <p:cNvSpPr txBox="1"/>
          <p:nvPr/>
        </p:nvSpPr>
        <p:spPr>
          <a:xfrm>
            <a:off x="4662318" y="5744547"/>
            <a:ext cx="592792" cy="369332"/>
          </a:xfrm>
          <a:prstGeom prst="rect">
            <a:avLst/>
          </a:prstGeom>
          <a:solidFill>
            <a:schemeClr val="bg1"/>
          </a:solidFill>
        </p:spPr>
        <p:txBody>
          <a:bodyPr wrap="square" lIns="0" tIns="0" rIns="0" bIns="0" rtlCol="0">
            <a:spAutoFit/>
          </a:bodyPr>
          <a:lstStyle/>
          <a:p>
            <a:r>
              <a:rPr lang="es-ES_tradnl" sz="2400" dirty="0"/>
              <a:t>(x</a:t>
            </a:r>
            <a:r>
              <a:rPr lang="es-ES_tradnl" sz="2400" baseline="-25000" dirty="0"/>
              <a:t>0</a:t>
            </a:r>
            <a:r>
              <a:rPr lang="es-ES_tradnl" sz="2400" dirty="0"/>
              <a:t>)</a:t>
            </a:r>
          </a:p>
        </p:txBody>
      </p:sp>
      <p:sp>
        <p:nvSpPr>
          <p:cNvPr id="6" name="TextBox 5">
            <a:extLst>
              <a:ext uri="{FF2B5EF4-FFF2-40B4-BE49-F238E27FC236}">
                <a16:creationId xmlns:a16="http://schemas.microsoft.com/office/drawing/2014/main" id="{DE1FF668-90E4-C33D-33DD-ECD7FC9D27DB}"/>
              </a:ext>
            </a:extLst>
          </p:cNvPr>
          <p:cNvSpPr txBox="1"/>
          <p:nvPr/>
        </p:nvSpPr>
        <p:spPr>
          <a:xfrm>
            <a:off x="5454685" y="3052723"/>
            <a:ext cx="6096000" cy="646331"/>
          </a:xfrm>
          <a:prstGeom prst="rect">
            <a:avLst/>
          </a:prstGeom>
          <a:noFill/>
        </p:spPr>
        <p:txBody>
          <a:bodyPr wrap="square">
            <a:spAutoFit/>
          </a:bodyPr>
          <a:lstStyle/>
          <a:p>
            <a:r>
              <a:rPr lang="es-ES_tradnl" sz="1800" dirty="0"/>
              <a:t>Para minimizar, solo podemos ajustar los coeficientes. Lo que hacemos es seguir el </a:t>
            </a:r>
            <a:r>
              <a:rPr lang="es-ES_tradnl" sz="1800" b="1" dirty="0">
                <a:solidFill>
                  <a:schemeClr val="accent1"/>
                </a:solidFill>
              </a:rPr>
              <a:t>gradiente</a:t>
            </a:r>
            <a:r>
              <a:rPr lang="es-ES_tradnl" sz="1800" dirty="0"/>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9CBD49-0B50-9C9F-0448-1998DCA10374}"/>
                  </a:ext>
                </a:extLst>
              </p:cNvPr>
              <p:cNvSpPr txBox="1"/>
              <p:nvPr/>
            </p:nvSpPr>
            <p:spPr>
              <a:xfrm>
                <a:off x="7139567" y="3909206"/>
                <a:ext cx="1123641" cy="585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b="0" i="1" smtClean="0">
                                  <a:latin typeface="Cambria Math" panose="02040503050406030204" pitchFamily="18" charset="0"/>
                                </a:rPr>
                                <m:t>𝑟𝑒𝑠</m:t>
                              </m:r>
                            </m:sub>
                          </m:sSub>
                        </m:num>
                        <m:den>
                          <m:r>
                            <a:rPr lang="es-ES_tradnl" sz="2000" i="1" smtClean="0">
                              <a:latin typeface="Cambria Math" panose="02040503050406030204" pitchFamily="18" charset="0"/>
                            </a:rPr>
                            <m:t>𝜕</m:t>
                          </m:r>
                          <m:r>
                            <a:rPr lang="en-US" sz="2000" b="0" i="1" smtClean="0">
                              <a:latin typeface="Cambria Math" panose="02040503050406030204" pitchFamily="18" charset="0"/>
                            </a:rPr>
                            <m:t>𝑏</m:t>
                          </m:r>
                        </m:den>
                      </m:f>
                      <m:r>
                        <a:rPr lang="en-US" sz="2000" b="0" i="1" smtClean="0">
                          <a:latin typeface="Cambria Math" panose="02040503050406030204" pitchFamily="18" charset="0"/>
                        </a:rPr>
                        <m:t>=0</m:t>
                      </m:r>
                    </m:oMath>
                  </m:oMathPara>
                </a14:m>
                <a:endParaRPr lang="es-ES_tradnl" sz="2000" dirty="0"/>
              </a:p>
            </p:txBody>
          </p:sp>
        </mc:Choice>
        <mc:Fallback xmlns="">
          <p:sp>
            <p:nvSpPr>
              <p:cNvPr id="7" name="TextBox 6">
                <a:extLst>
                  <a:ext uri="{FF2B5EF4-FFF2-40B4-BE49-F238E27FC236}">
                    <a16:creationId xmlns:a16="http://schemas.microsoft.com/office/drawing/2014/main" id="{079CBD49-0B50-9C9F-0448-1998DCA10374}"/>
                  </a:ext>
                </a:extLst>
              </p:cNvPr>
              <p:cNvSpPr txBox="1">
                <a:spLocks noRot="1" noChangeAspect="1" noMove="1" noResize="1" noEditPoints="1" noAdjustHandles="1" noChangeArrowheads="1" noChangeShapeType="1" noTextEdit="1"/>
              </p:cNvSpPr>
              <p:nvPr/>
            </p:nvSpPr>
            <p:spPr>
              <a:xfrm>
                <a:off x="7139567" y="3909206"/>
                <a:ext cx="1123641" cy="585225"/>
              </a:xfrm>
              <a:prstGeom prst="rect">
                <a:avLst/>
              </a:prstGeom>
              <a:blipFill>
                <a:blip r:embed="rId4"/>
                <a:stretch>
                  <a:fillRect l="-5618" t="-2128" r="-4494" b="-14894"/>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BB395EF-1506-70BA-8D12-02A8B293B392}"/>
                  </a:ext>
                </a:extLst>
              </p:cNvPr>
              <p:cNvSpPr txBox="1"/>
              <p:nvPr/>
            </p:nvSpPr>
            <p:spPr>
              <a:xfrm>
                <a:off x="8780231" y="3911129"/>
                <a:ext cx="1123641" cy="637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b="0" i="1" smtClean="0">
                                  <a:latin typeface="Cambria Math" panose="02040503050406030204" pitchFamily="18" charset="0"/>
                                </a:rPr>
                                <m:t>𝑟𝑒𝑠</m:t>
                              </m:r>
                            </m:sub>
                          </m:sSub>
                        </m:num>
                        <m:den>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=0</m:t>
                      </m:r>
                    </m:oMath>
                  </m:oMathPara>
                </a14:m>
                <a:endParaRPr lang="es-ES_tradnl" sz="2000" dirty="0"/>
              </a:p>
            </p:txBody>
          </p:sp>
        </mc:Choice>
        <mc:Fallback xmlns="">
          <p:sp>
            <p:nvSpPr>
              <p:cNvPr id="10" name="TextBox 9">
                <a:extLst>
                  <a:ext uri="{FF2B5EF4-FFF2-40B4-BE49-F238E27FC236}">
                    <a16:creationId xmlns:a16="http://schemas.microsoft.com/office/drawing/2014/main" id="{7BB395EF-1506-70BA-8D12-02A8B293B392}"/>
                  </a:ext>
                </a:extLst>
              </p:cNvPr>
              <p:cNvSpPr txBox="1">
                <a:spLocks noRot="1" noChangeAspect="1" noMove="1" noResize="1" noEditPoints="1" noAdjustHandles="1" noChangeArrowheads="1" noChangeShapeType="1" noTextEdit="1"/>
              </p:cNvSpPr>
              <p:nvPr/>
            </p:nvSpPr>
            <p:spPr>
              <a:xfrm>
                <a:off x="8780231" y="3911129"/>
                <a:ext cx="1123641" cy="637482"/>
              </a:xfrm>
              <a:prstGeom prst="rect">
                <a:avLst/>
              </a:prstGeom>
              <a:blipFill>
                <a:blip r:embed="rId5"/>
                <a:stretch>
                  <a:fillRect l="-5618" t="-1961" r="-4494" b="-7843"/>
                </a:stretch>
              </a:blipFill>
            </p:spPr>
            <p:txBody>
              <a:bodyPr/>
              <a:lstStyle/>
              <a:p>
                <a:r>
                  <a:rPr lang="es-ES_tradnl">
                    <a:noFill/>
                  </a:rPr>
                  <a:t> </a:t>
                </a:r>
              </a:p>
            </p:txBody>
          </p:sp>
        </mc:Fallback>
      </mc:AlternateContent>
    </p:spTree>
    <p:extLst>
      <p:ext uri="{BB962C8B-B14F-4D97-AF65-F5344CB8AC3E}">
        <p14:creationId xmlns:p14="http://schemas.microsoft.com/office/powerpoint/2010/main" val="2351460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9974E-D6AE-61A2-D9EF-CA1606F459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634886-B742-6BE1-6798-261B4BD32111}"/>
              </a:ext>
            </a:extLst>
          </p:cNvPr>
          <p:cNvSpPr>
            <a:spLocks noGrp="1"/>
          </p:cNvSpPr>
          <p:nvPr>
            <p:ph type="title"/>
          </p:nvPr>
        </p:nvSpPr>
        <p:spPr/>
        <p:txBody>
          <a:bodyPr/>
          <a:lstStyle/>
          <a:p>
            <a:r>
              <a:rPr lang="es-ES_tradnl" dirty="0"/>
              <a:t>Regresión</a:t>
            </a:r>
          </a:p>
        </p:txBody>
      </p:sp>
      <p:sp>
        <p:nvSpPr>
          <p:cNvPr id="5" name="Footer Placeholder 4">
            <a:extLst>
              <a:ext uri="{FF2B5EF4-FFF2-40B4-BE49-F238E27FC236}">
                <a16:creationId xmlns:a16="http://schemas.microsoft.com/office/drawing/2014/main" id="{9DFF4C50-BB7B-8C28-C608-D2224F276F0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5BD3A6D6-82CD-0A65-DBA0-1F5ECFFA3428}"/>
              </a:ext>
            </a:extLst>
          </p:cNvPr>
          <p:cNvSpPr>
            <a:spLocks noGrp="1"/>
          </p:cNvSpPr>
          <p:nvPr>
            <p:ph idx="1"/>
          </p:nvPr>
        </p:nvSpPr>
        <p:spPr>
          <a:xfrm>
            <a:off x="3547721" y="1770573"/>
            <a:ext cx="8067990" cy="3788322"/>
          </a:xfrm>
        </p:spPr>
        <p:txBody>
          <a:bodyPr>
            <a:noAutofit/>
          </a:bodyPr>
          <a:lstStyle/>
          <a:p>
            <a:pPr marL="0" indent="0">
              <a:buNone/>
            </a:pPr>
            <a:r>
              <a:rPr lang="es-ES" dirty="0"/>
              <a:t>Los temas que vamos a ver en este video son:</a:t>
            </a:r>
          </a:p>
          <a:p>
            <a:pPr lvl="1"/>
            <a:r>
              <a:rPr lang="es-ES" sz="2000" dirty="0"/>
              <a:t>Regresión Lineal</a:t>
            </a:r>
          </a:p>
          <a:p>
            <a:pPr lvl="2"/>
            <a:r>
              <a:rPr lang="es-ES" sz="1800" dirty="0"/>
              <a:t>Definición</a:t>
            </a:r>
          </a:p>
          <a:p>
            <a:pPr lvl="2"/>
            <a:r>
              <a:rPr lang="es-ES" sz="1800" dirty="0"/>
              <a:t>Ajuste</a:t>
            </a:r>
          </a:p>
          <a:p>
            <a:pPr lvl="2"/>
            <a:r>
              <a:rPr lang="es-ES" sz="1800" dirty="0"/>
              <a:t>Supuestos</a:t>
            </a:r>
          </a:p>
          <a:p>
            <a:pPr lvl="1"/>
            <a:r>
              <a:rPr lang="es-ES" sz="2000" dirty="0"/>
              <a:t>Tratamiento de variables</a:t>
            </a:r>
          </a:p>
          <a:p>
            <a:pPr lvl="2"/>
            <a:r>
              <a:rPr lang="es-ES" sz="1800" dirty="0"/>
              <a:t>Normalización</a:t>
            </a:r>
          </a:p>
          <a:p>
            <a:pPr lvl="2"/>
            <a:r>
              <a:rPr lang="es-ES" sz="1800" dirty="0"/>
              <a:t>Estandarización</a:t>
            </a:r>
          </a:p>
          <a:p>
            <a:pPr lvl="2"/>
            <a:r>
              <a:rPr lang="es-ES" sz="1800" dirty="0"/>
              <a:t>Variables Categóricas: </a:t>
            </a:r>
            <a:r>
              <a:rPr lang="es-ES" sz="1800" dirty="0" err="1"/>
              <a:t>One</a:t>
            </a:r>
            <a:r>
              <a:rPr lang="es-ES" sz="1800" dirty="0"/>
              <a:t>-Hot </a:t>
            </a:r>
            <a:r>
              <a:rPr lang="es-ES" sz="1800" dirty="0" err="1"/>
              <a:t>Encoding</a:t>
            </a:r>
            <a:endParaRPr lang="es-ES" sz="1800" dirty="0"/>
          </a:p>
          <a:p>
            <a:pPr lvl="1"/>
            <a:r>
              <a:rPr lang="es-ES" sz="2000" dirty="0"/>
              <a:t>Métricas de evaluación</a:t>
            </a:r>
          </a:p>
        </p:txBody>
      </p:sp>
      <p:pic>
        <p:nvPicPr>
          <p:cNvPr id="3" name="Picture 2">
            <a:extLst>
              <a:ext uri="{FF2B5EF4-FFF2-40B4-BE49-F238E27FC236}">
                <a16:creationId xmlns:a16="http://schemas.microsoft.com/office/drawing/2014/main" id="{E8498F16-D048-5BD9-F891-D8B3383A91EB}"/>
              </a:ext>
            </a:extLst>
          </p:cNvPr>
          <p:cNvPicPr>
            <a:picLocks noChangeAspect="1"/>
          </p:cNvPicPr>
          <p:nvPr/>
        </p:nvPicPr>
        <p:blipFill>
          <a:blip r:embed="rId3"/>
          <a:stretch>
            <a:fillRect/>
          </a:stretch>
        </p:blipFill>
        <p:spPr>
          <a:xfrm>
            <a:off x="600634" y="1971177"/>
            <a:ext cx="3170897" cy="3687891"/>
          </a:xfrm>
          <a:prstGeom prst="rect">
            <a:avLst/>
          </a:prstGeom>
        </p:spPr>
      </p:pic>
    </p:spTree>
    <p:extLst>
      <p:ext uri="{BB962C8B-B14F-4D97-AF65-F5344CB8AC3E}">
        <p14:creationId xmlns:p14="http://schemas.microsoft.com/office/powerpoint/2010/main" val="1144119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4267200" y="1959428"/>
            <a:ext cx="7124700" cy="3969785"/>
          </a:xfrm>
        </p:spPr>
        <p:txBody>
          <a:bodyPr>
            <a:normAutofit fontScale="92500" lnSpcReduction="10000"/>
          </a:bodyPr>
          <a:lstStyle/>
          <a:p>
            <a:pPr marL="0" indent="0">
              <a:buNone/>
            </a:pPr>
            <a:r>
              <a:rPr lang="es-ES" sz="2400" dirty="0"/>
              <a:t>En la regresión lineal, la función es siempre convexa, es decir, siempre tiene un solo mínimo. En su forma tradicional: </a:t>
            </a:r>
          </a:p>
          <a:p>
            <a:pPr marL="0" indent="0">
              <a:buNone/>
            </a:pPr>
            <a:endParaRPr lang="es-ES" sz="2400" dirty="0"/>
          </a:p>
          <a:p>
            <a:pPr marL="0" indent="0">
              <a:buNone/>
            </a:pPr>
            <a:endParaRPr lang="es-ES" sz="2400" dirty="0"/>
          </a:p>
          <a:p>
            <a:pPr marL="0" indent="0">
              <a:buNone/>
            </a:pPr>
            <a:r>
              <a:rPr lang="es-ES" sz="2400" dirty="0"/>
              <a:t>Si expresamos las derivadas, obtenemos un sistema de ecuaciones, llamado </a:t>
            </a:r>
            <a:r>
              <a:rPr lang="es-ES" sz="2400" b="1" dirty="0">
                <a:solidFill>
                  <a:schemeClr val="accent6">
                    <a:lumMod val="60000"/>
                    <a:lumOff val="40000"/>
                  </a:schemeClr>
                </a:solidFill>
              </a:rPr>
              <a:t>ecuaciones normales.</a:t>
            </a:r>
            <a:endParaRPr lang="es-ES" sz="2400" dirty="0"/>
          </a:p>
          <a:p>
            <a:pPr marL="0" indent="0">
              <a:buNone/>
            </a:pPr>
            <a:r>
              <a:rPr lang="es-ES" sz="2400" dirty="0"/>
              <a:t>El problema es que, cuando tenemos muchos datos, resolver el sistema es muy difícil. ¡En esos casos, podemos usar </a:t>
            </a:r>
            <a:r>
              <a:rPr lang="es-ES" sz="2400" b="1" dirty="0">
                <a:solidFill>
                  <a:schemeClr val="accent1"/>
                </a:solidFill>
              </a:rPr>
              <a:t>gradiente descendiente</a:t>
            </a:r>
            <a:r>
              <a:rPr lang="es-ES" sz="2400" dirty="0"/>
              <a:t>!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59F76E1-3229-0D4F-7692-0B8549D6AC45}"/>
                  </a:ext>
                </a:extLst>
              </p:cNvPr>
              <p:cNvSpPr txBox="1"/>
              <p:nvPr/>
            </p:nvSpPr>
            <p:spPr>
              <a:xfrm>
                <a:off x="6278737" y="3181484"/>
                <a:ext cx="1123641" cy="585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b="0" i="1" smtClean="0">
                                  <a:latin typeface="Cambria Math" panose="02040503050406030204" pitchFamily="18" charset="0"/>
                                </a:rPr>
                                <m:t>𝑟𝑒𝑠</m:t>
                              </m:r>
                            </m:sub>
                          </m:sSub>
                        </m:num>
                        <m:den>
                          <m:r>
                            <a:rPr lang="es-ES_tradnl" sz="2000" i="1" smtClean="0">
                              <a:latin typeface="Cambria Math" panose="02040503050406030204" pitchFamily="18" charset="0"/>
                            </a:rPr>
                            <m:t>𝜕</m:t>
                          </m:r>
                          <m:r>
                            <a:rPr lang="en-US" sz="2000" b="0" i="1" smtClean="0">
                              <a:latin typeface="Cambria Math" panose="02040503050406030204" pitchFamily="18" charset="0"/>
                            </a:rPr>
                            <m:t>𝑏</m:t>
                          </m:r>
                        </m:den>
                      </m:f>
                      <m:r>
                        <a:rPr lang="en-US" sz="2000" b="0" i="1" smtClean="0">
                          <a:latin typeface="Cambria Math" panose="02040503050406030204" pitchFamily="18" charset="0"/>
                        </a:rPr>
                        <m:t>=0</m:t>
                      </m:r>
                    </m:oMath>
                  </m:oMathPara>
                </a14:m>
                <a:endParaRPr lang="es-ES_tradnl" sz="2000" dirty="0"/>
              </a:p>
            </p:txBody>
          </p:sp>
        </mc:Choice>
        <mc:Fallback xmlns="">
          <p:sp>
            <p:nvSpPr>
              <p:cNvPr id="12" name="TextBox 11">
                <a:extLst>
                  <a:ext uri="{FF2B5EF4-FFF2-40B4-BE49-F238E27FC236}">
                    <a16:creationId xmlns:a16="http://schemas.microsoft.com/office/drawing/2014/main" id="{F59F76E1-3229-0D4F-7692-0B8549D6AC45}"/>
                  </a:ext>
                </a:extLst>
              </p:cNvPr>
              <p:cNvSpPr txBox="1">
                <a:spLocks noRot="1" noChangeAspect="1" noMove="1" noResize="1" noEditPoints="1" noAdjustHandles="1" noChangeArrowheads="1" noChangeShapeType="1" noTextEdit="1"/>
              </p:cNvSpPr>
              <p:nvPr/>
            </p:nvSpPr>
            <p:spPr>
              <a:xfrm>
                <a:off x="6278737" y="3181484"/>
                <a:ext cx="1123641" cy="585225"/>
              </a:xfrm>
              <a:prstGeom prst="rect">
                <a:avLst/>
              </a:prstGeom>
              <a:blipFill>
                <a:blip r:embed="rId3"/>
                <a:stretch>
                  <a:fillRect l="-4494" t="-2128" r="-4494" b="-14894"/>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A3005F-DE90-D7C1-D954-4788DA0325A9}"/>
                  </a:ext>
                </a:extLst>
              </p:cNvPr>
              <p:cNvSpPr txBox="1"/>
              <p:nvPr/>
            </p:nvSpPr>
            <p:spPr>
              <a:xfrm>
                <a:off x="8325395" y="3183407"/>
                <a:ext cx="1123641" cy="637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b="0" i="1" smtClean="0">
                                  <a:latin typeface="Cambria Math" panose="02040503050406030204" pitchFamily="18" charset="0"/>
                                </a:rPr>
                                <m:t>𝑟𝑒𝑠</m:t>
                              </m:r>
                            </m:sub>
                          </m:sSub>
                        </m:num>
                        <m:den>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=0</m:t>
                      </m:r>
                    </m:oMath>
                  </m:oMathPara>
                </a14:m>
                <a:endParaRPr lang="es-ES_tradnl" sz="2000" dirty="0"/>
              </a:p>
            </p:txBody>
          </p:sp>
        </mc:Choice>
        <mc:Fallback xmlns="">
          <p:sp>
            <p:nvSpPr>
              <p:cNvPr id="13" name="TextBox 12">
                <a:extLst>
                  <a:ext uri="{FF2B5EF4-FFF2-40B4-BE49-F238E27FC236}">
                    <a16:creationId xmlns:a16="http://schemas.microsoft.com/office/drawing/2014/main" id="{31A3005F-DE90-D7C1-D954-4788DA0325A9}"/>
                  </a:ext>
                </a:extLst>
              </p:cNvPr>
              <p:cNvSpPr txBox="1">
                <a:spLocks noRot="1" noChangeAspect="1" noMove="1" noResize="1" noEditPoints="1" noAdjustHandles="1" noChangeArrowheads="1" noChangeShapeType="1" noTextEdit="1"/>
              </p:cNvSpPr>
              <p:nvPr/>
            </p:nvSpPr>
            <p:spPr>
              <a:xfrm>
                <a:off x="8325395" y="3183407"/>
                <a:ext cx="1123641" cy="637482"/>
              </a:xfrm>
              <a:prstGeom prst="rect">
                <a:avLst/>
              </a:prstGeom>
              <a:blipFill>
                <a:blip r:embed="rId4"/>
                <a:stretch>
                  <a:fillRect l="-4494" t="-1961" r="-4494" b="-9804"/>
                </a:stretch>
              </a:blipFill>
            </p:spPr>
            <p:txBody>
              <a:bodyPr/>
              <a:lstStyle/>
              <a:p>
                <a:r>
                  <a:rPr lang="es-ES_tradnl">
                    <a:noFill/>
                  </a:rPr>
                  <a:t> </a:t>
                </a:r>
              </a:p>
            </p:txBody>
          </p:sp>
        </mc:Fallback>
      </mc:AlternateContent>
      <p:pic>
        <p:nvPicPr>
          <p:cNvPr id="3" name="path3ddd775.png">
            <a:extLst>
              <a:ext uri="{FF2B5EF4-FFF2-40B4-BE49-F238E27FC236}">
                <a16:creationId xmlns:a16="http://schemas.microsoft.com/office/drawing/2014/main" id="{77E0336A-D985-E1DF-32A0-0B857B953F7F}"/>
              </a:ext>
            </a:extLst>
          </p:cNvPr>
          <p:cNvPicPr>
            <a:picLocks noChangeAspect="1"/>
          </p:cNvPicPr>
          <p:nvPr/>
        </p:nvPicPr>
        <p:blipFill>
          <a:blip r:embed="rId5"/>
          <a:srcRect l="50784"/>
          <a:stretch/>
        </p:blipFill>
        <p:spPr>
          <a:xfrm>
            <a:off x="379141" y="2057207"/>
            <a:ext cx="3551558" cy="3555975"/>
          </a:xfrm>
          <a:prstGeom prst="rect">
            <a:avLst/>
          </a:prstGeom>
          <a:ln w="12700">
            <a:miter lim="400000"/>
          </a:ln>
        </p:spPr>
      </p:pic>
    </p:spTree>
    <p:extLst>
      <p:ext uri="{BB962C8B-B14F-4D97-AF65-F5344CB8AC3E}">
        <p14:creationId xmlns:p14="http://schemas.microsoft.com/office/powerpoint/2010/main" val="2446186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pic>
        <p:nvPicPr>
          <p:cNvPr id="8" name="path3ddd775.png">
            <a:extLst>
              <a:ext uri="{FF2B5EF4-FFF2-40B4-BE49-F238E27FC236}">
                <a16:creationId xmlns:a16="http://schemas.microsoft.com/office/drawing/2014/main" id="{21301ACB-A5E0-890A-C7D2-C819D0A627FB}"/>
              </a:ext>
            </a:extLst>
          </p:cNvPr>
          <p:cNvPicPr>
            <a:picLocks noChangeAspect="1"/>
          </p:cNvPicPr>
          <p:nvPr/>
        </p:nvPicPr>
        <p:blipFill>
          <a:blip r:embed="rId3"/>
          <a:srcRect/>
          <a:stretch/>
        </p:blipFill>
        <p:spPr>
          <a:xfrm>
            <a:off x="1827616" y="1702801"/>
            <a:ext cx="8536768" cy="4206702"/>
          </a:xfrm>
          <a:prstGeom prst="rect">
            <a:avLst/>
          </a:prstGeom>
          <a:ln w="12700">
            <a:miter lim="400000"/>
          </a:ln>
        </p:spPr>
      </p:pic>
    </p:spTree>
    <p:extLst>
      <p:ext uri="{BB962C8B-B14F-4D97-AF65-F5344CB8AC3E}">
        <p14:creationId xmlns:p14="http://schemas.microsoft.com/office/powerpoint/2010/main" val="692243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62286"/>
                <a:ext cx="10691264" cy="3861995"/>
              </a:xfrm>
            </p:spPr>
            <p:txBody>
              <a:bodyPr>
                <a:normAutofit fontScale="85000" lnSpcReduction="10000"/>
              </a:bodyPr>
              <a:lstStyle/>
              <a:p>
                <a:pPr marL="0" indent="0">
                  <a:buNone/>
                </a:pPr>
                <a:r>
                  <a:rPr lang="es-ES_tradnl" sz="2400" dirty="0"/>
                  <a:t>¿Cómo medimos qué tan bien se ajusta una regresión a nuestros datos?</a:t>
                </a:r>
              </a:p>
              <a:p>
                <a:pPr marL="0" indent="0">
                  <a:buNone/>
                </a:pPr>
                <a:r>
                  <a:rPr lang="es-ES_tradnl" sz="2400" dirty="0"/>
                  <a:t>Si medimos la varianza de la variable dependiente en los datos:</a:t>
                </a:r>
                <a:endParaRPr lang="en-US"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2</m:t>
                              </m:r>
                            </m:sup>
                          </m:sSup>
                        </m:e>
                      </m:nary>
                    </m:oMath>
                  </m:oMathPara>
                </a14:m>
                <a:endParaRPr lang="es-ES_tradnl" sz="2400" dirty="0"/>
              </a:p>
              <a:p>
                <a:pPr marL="0" indent="0">
                  <a:buNone/>
                </a:pPr>
                <a:r>
                  <a:rPr lang="es-ES_tradnl" sz="2400" dirty="0"/>
                  <a:t>Esta varianza se puede separar en dos partes: una parte que es </a:t>
                </a:r>
                <a:r>
                  <a:rPr lang="es-ES_tradnl" sz="2400" b="1" dirty="0">
                    <a:solidFill>
                      <a:schemeClr val="accent6"/>
                    </a:solidFill>
                  </a:rPr>
                  <a:t>atribuida al modelo </a:t>
                </a:r>
                <a:r>
                  <a:rPr lang="es-ES_tradnl" sz="2400" dirty="0"/>
                  <a:t>y </a:t>
                </a:r>
                <a:r>
                  <a:rPr lang="es-ES_tradnl" sz="2400" b="1" dirty="0">
                    <a:solidFill>
                      <a:srgbClr val="00B050"/>
                    </a:solidFill>
                  </a:rPr>
                  <a:t>otra que no</a:t>
                </a:r>
                <a:r>
                  <a:rPr lang="es-ES_tradnl" sz="2400" dirty="0"/>
                  <a:t>:</a:t>
                </a:r>
              </a:p>
              <a:p>
                <a:pPr marL="0" indent="0" algn="ctr">
                  <a:buNone/>
                </a:pPr>
                <a14:m>
                  <m:oMath xmlns:m="http://schemas.openxmlformats.org/officeDocument/2006/math">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𝑇</m:t>
                        </m:r>
                      </m:sub>
                    </m:sSub>
                  </m:oMath>
                </a14:m>
                <a:r>
                  <a:rPr lang="es-ES_tradnl" sz="2400" dirty="0"/>
                  <a:t> = </a:t>
                </a:r>
                <a14:m>
                  <m:oMath xmlns:m="http://schemas.openxmlformats.org/officeDocument/2006/math">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b="0" i="1" smtClean="0">
                            <a:latin typeface="Cambria Math" panose="02040503050406030204" pitchFamily="18" charset="0"/>
                          </a:rPr>
                          <m:t>𝑚𝑜𝑑𝑒𝑙</m:t>
                        </m:r>
                      </m:sub>
                    </m:sSub>
                    <m:r>
                      <a:rPr lang="en-US" sz="2400" b="0" i="1" smtClean="0">
                        <a:latin typeface="Cambria Math" panose="02040503050406030204" pitchFamily="18" charset="0"/>
                      </a:rPr>
                      <m:t>+</m:t>
                    </m:r>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b="0" i="1" smtClean="0">
                            <a:latin typeface="Cambria Math" panose="02040503050406030204" pitchFamily="18" charset="0"/>
                          </a:rPr>
                          <m:t>𝑟𝑒𝑠</m:t>
                        </m:r>
                      </m:sub>
                    </m:sSub>
                  </m:oMath>
                </a14:m>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i="1">
                                  <a:latin typeface="Cambria Math" panose="02040503050406030204" pitchFamily="18" charset="0"/>
                                </a:rPr>
                                <m:t>2</m:t>
                              </m:r>
                            </m:sup>
                          </m:sSup>
                        </m:e>
                      </m:nary>
                      <m: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oMath>
                  </m:oMathPara>
                </a14:m>
                <a:endParaRPr lang="en-US" sz="2400" dirty="0"/>
              </a:p>
              <a:p>
                <a:pPr marL="0" indent="0" algn="ctr">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712" t="-3279" r="-119" b="-31148"/>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p:sp>
        <p:nvSpPr>
          <p:cNvPr id="7" name="TextBox 6">
            <a:extLst>
              <a:ext uri="{FF2B5EF4-FFF2-40B4-BE49-F238E27FC236}">
                <a16:creationId xmlns:a16="http://schemas.microsoft.com/office/drawing/2014/main" id="{EDC3FBD1-B9C4-5CBB-4DF7-AF7B24B4D0EB}"/>
              </a:ext>
            </a:extLst>
          </p:cNvPr>
          <p:cNvSpPr txBox="1"/>
          <p:nvPr/>
        </p:nvSpPr>
        <p:spPr>
          <a:xfrm>
            <a:off x="4847064" y="5935904"/>
            <a:ext cx="1650380"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s-ES_tradnl" sz="1400" dirty="0"/>
              <a:t>Parte que explica el modelo</a:t>
            </a:r>
          </a:p>
        </p:txBody>
      </p:sp>
      <p:sp>
        <p:nvSpPr>
          <p:cNvPr id="8" name="TextBox 7">
            <a:extLst>
              <a:ext uri="{FF2B5EF4-FFF2-40B4-BE49-F238E27FC236}">
                <a16:creationId xmlns:a16="http://schemas.microsoft.com/office/drawing/2014/main" id="{F5FFB4C5-3EBE-B1E2-A636-1B0D28B0EE9F}"/>
              </a:ext>
            </a:extLst>
          </p:cNvPr>
          <p:cNvSpPr txBox="1"/>
          <p:nvPr/>
        </p:nvSpPr>
        <p:spPr>
          <a:xfrm>
            <a:off x="6703880" y="5935904"/>
            <a:ext cx="1431910" cy="52322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ES_tradnl" sz="1400" dirty="0"/>
              <a:t>Parte que no (residuos)</a:t>
            </a:r>
          </a:p>
        </p:txBody>
      </p:sp>
    </p:spTree>
    <p:extLst>
      <p:ext uri="{BB962C8B-B14F-4D97-AF65-F5344CB8AC3E}">
        <p14:creationId xmlns:p14="http://schemas.microsoft.com/office/powerpoint/2010/main" val="2320643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p:pic>
        <p:nvPicPr>
          <p:cNvPr id="11" name="scre.png" descr="scre.png">
            <a:extLst>
              <a:ext uri="{FF2B5EF4-FFF2-40B4-BE49-F238E27FC236}">
                <a16:creationId xmlns:a16="http://schemas.microsoft.com/office/drawing/2014/main" id="{8C00213A-491E-FCB1-743F-2CD4D0DA3355}"/>
              </a:ext>
            </a:extLst>
          </p:cNvPr>
          <p:cNvPicPr>
            <a:picLocks noChangeAspect="1"/>
          </p:cNvPicPr>
          <p:nvPr/>
        </p:nvPicPr>
        <p:blipFill>
          <a:blip r:embed="rId3"/>
          <a:stretch>
            <a:fillRect/>
          </a:stretch>
        </p:blipFill>
        <p:spPr>
          <a:xfrm>
            <a:off x="1387712" y="2264718"/>
            <a:ext cx="9523865" cy="2685994"/>
          </a:xfrm>
          <a:prstGeom prst="rect">
            <a:avLst/>
          </a:prstGeom>
          <a:ln w="12700">
            <a:miter lim="400000"/>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E56BC22-1E13-9CAB-08E3-5EDEBF204DD0}"/>
                  </a:ext>
                </a:extLst>
              </p:cNvPr>
              <p:cNvSpPr txBox="1"/>
              <p:nvPr/>
            </p:nvSpPr>
            <p:spPr>
              <a:xfrm>
                <a:off x="2007219" y="5013654"/>
                <a:ext cx="2289716" cy="87145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s-ES_tradnl"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𝑇</m:t>
                          </m:r>
                        </m:sub>
                      </m:sSub>
                      <m:r>
                        <a:rPr lang="en-US" sz="1800" b="0" i="1" smtClean="0">
                          <a:latin typeface="Cambria Math" panose="02040503050406030204" pitchFamily="18" charset="0"/>
                        </a:rPr>
                        <m:t>=</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=0</m:t>
                          </m:r>
                        </m:sub>
                        <m:sup>
                          <m:r>
                            <a:rPr lang="en-US" sz="1800" b="0" i="1" smtClean="0">
                              <a:latin typeface="Cambria Math" panose="02040503050406030204" pitchFamily="18" charset="0"/>
                            </a:rPr>
                            <m:t>𝑁</m:t>
                          </m:r>
                          <m:r>
                            <a:rPr lang="en-US" sz="1800" b="0" i="1" smtClean="0">
                              <a:latin typeface="Cambria Math" panose="02040503050406030204" pitchFamily="18" charset="0"/>
                            </a:rPr>
                            <m:t>−1</m:t>
                          </m:r>
                        </m:sup>
                        <m:e>
                          <m:sSup>
                            <m:sSupPr>
                              <m:ctrlPr>
                                <a:rPr lang="en-US" sz="1800" b="0" i="1" smtClean="0">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m:t>
                                      </m:r>
                                    </m:sub>
                                  </m:sSub>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d>
                            </m:e>
                            <m:sup>
                              <m:r>
                                <a:rPr lang="en-US" sz="1800" b="0" i="1" smtClean="0">
                                  <a:latin typeface="Cambria Math" panose="02040503050406030204" pitchFamily="18" charset="0"/>
                                </a:rPr>
                                <m:t>2</m:t>
                              </m:r>
                            </m:sup>
                          </m:sSup>
                        </m:e>
                      </m:nary>
                    </m:oMath>
                  </m:oMathPara>
                </a14:m>
                <a:endParaRPr lang="es-ES_tradnl" sz="1800" dirty="0"/>
              </a:p>
            </p:txBody>
          </p:sp>
        </mc:Choice>
        <mc:Fallback xmlns="">
          <p:sp>
            <p:nvSpPr>
              <p:cNvPr id="6" name="TextBox 5">
                <a:extLst>
                  <a:ext uri="{FF2B5EF4-FFF2-40B4-BE49-F238E27FC236}">
                    <a16:creationId xmlns:a16="http://schemas.microsoft.com/office/drawing/2014/main" id="{DE56BC22-1E13-9CAB-08E3-5EDEBF204DD0}"/>
                  </a:ext>
                </a:extLst>
              </p:cNvPr>
              <p:cNvSpPr txBox="1">
                <a:spLocks noRot="1" noChangeAspect="1" noMove="1" noResize="1" noEditPoints="1" noAdjustHandles="1" noChangeArrowheads="1" noChangeShapeType="1" noTextEdit="1"/>
              </p:cNvSpPr>
              <p:nvPr/>
            </p:nvSpPr>
            <p:spPr>
              <a:xfrm>
                <a:off x="2007219" y="5013654"/>
                <a:ext cx="2289716" cy="871457"/>
              </a:xfrm>
              <a:prstGeom prst="rect">
                <a:avLst/>
              </a:prstGeom>
              <a:blipFill>
                <a:blip r:embed="rId4"/>
                <a:stretch>
                  <a:fillRect l="-4945" t="-92857" b="-14857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1FF3BE1-E4E3-AA77-54A1-0528634F7AE9}"/>
                  </a:ext>
                </a:extLst>
              </p:cNvPr>
              <p:cNvSpPr txBox="1"/>
              <p:nvPr/>
            </p:nvSpPr>
            <p:spPr>
              <a:xfrm>
                <a:off x="7096654" y="5013654"/>
                <a:ext cx="2939444" cy="8714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𝑟𝑒𝑠</m:t>
                          </m:r>
                        </m:sub>
                      </m:sSub>
                      <m:r>
                        <a:rPr lang="en-US" sz="1800"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b>
                                  </m:sSub>
                                </m:e>
                              </m:d>
                            </m:e>
                            <m:sup>
                              <m:r>
                                <a:rPr lang="en-US" i="1">
                                  <a:latin typeface="Cambria Math" panose="02040503050406030204" pitchFamily="18" charset="0"/>
                                </a:rPr>
                                <m:t>2</m:t>
                              </m:r>
                            </m:sup>
                          </m:sSup>
                        </m:e>
                      </m:nary>
                    </m:oMath>
                  </m:oMathPara>
                </a14:m>
                <a:endParaRPr lang="es-ES_tradnl" dirty="0"/>
              </a:p>
            </p:txBody>
          </p:sp>
        </mc:Choice>
        <mc:Fallback xmlns="">
          <p:sp>
            <p:nvSpPr>
              <p:cNvPr id="8" name="TextBox 7">
                <a:extLst>
                  <a:ext uri="{FF2B5EF4-FFF2-40B4-BE49-F238E27FC236}">
                    <a16:creationId xmlns:a16="http://schemas.microsoft.com/office/drawing/2014/main" id="{31FF3BE1-E4E3-AA77-54A1-0528634F7AE9}"/>
                  </a:ext>
                </a:extLst>
              </p:cNvPr>
              <p:cNvSpPr txBox="1">
                <a:spLocks noRot="1" noChangeAspect="1" noMove="1" noResize="1" noEditPoints="1" noAdjustHandles="1" noChangeArrowheads="1" noChangeShapeType="1" noTextEdit="1"/>
              </p:cNvSpPr>
              <p:nvPr/>
            </p:nvSpPr>
            <p:spPr>
              <a:xfrm>
                <a:off x="7096654" y="5013654"/>
                <a:ext cx="2939444" cy="871457"/>
              </a:xfrm>
              <a:prstGeom prst="rect">
                <a:avLst/>
              </a:prstGeom>
              <a:blipFill>
                <a:blip r:embed="rId5"/>
                <a:stretch>
                  <a:fillRect t="-92857" b="-148571"/>
                </a:stretch>
              </a:blipFill>
            </p:spPr>
            <p:txBody>
              <a:bodyPr/>
              <a:lstStyle/>
              <a:p>
                <a:r>
                  <a:rPr lang="es-ES_tradnl">
                    <a:noFill/>
                  </a:rPr>
                  <a:t> </a:t>
                </a:r>
              </a:p>
            </p:txBody>
          </p:sp>
        </mc:Fallback>
      </mc:AlternateContent>
      <p:sp>
        <p:nvSpPr>
          <p:cNvPr id="9" name="Rectangle 8">
            <a:extLst>
              <a:ext uri="{FF2B5EF4-FFF2-40B4-BE49-F238E27FC236}">
                <a16:creationId xmlns:a16="http://schemas.microsoft.com/office/drawing/2014/main" id="{16973DBD-D366-23B2-9900-911B7C26462B}"/>
              </a:ext>
            </a:extLst>
          </p:cNvPr>
          <p:cNvSpPr/>
          <p:nvPr/>
        </p:nvSpPr>
        <p:spPr>
          <a:xfrm>
            <a:off x="5315415" y="2668859"/>
            <a:ext cx="431180" cy="446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A1D282C4-2212-4399-4DD4-6910AF0F5E2C}"/>
              </a:ext>
            </a:extLst>
          </p:cNvPr>
          <p:cNvSpPr/>
          <p:nvPr/>
        </p:nvSpPr>
        <p:spPr>
          <a:xfrm>
            <a:off x="10588698" y="2891883"/>
            <a:ext cx="431180" cy="446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74074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3C495B3-99D1-1952-CECD-2CDDDFAFB4A2}"/>
                  </a:ext>
                </a:extLst>
              </p:cNvPr>
              <p:cNvSpPr>
                <a:spLocks noGrp="1"/>
              </p:cNvSpPr>
              <p:nvPr>
                <p:ph idx="1"/>
              </p:nvPr>
            </p:nvSpPr>
            <p:spPr>
              <a:xfrm>
                <a:off x="700636" y="2162286"/>
                <a:ext cx="10691264" cy="3861995"/>
              </a:xfrm>
            </p:spPr>
            <p:txBody>
              <a:bodyPr>
                <a:normAutofit fontScale="85000" lnSpcReduction="10000"/>
              </a:bodyPr>
              <a:lstStyle/>
              <a:p>
                <a:pPr marL="0" indent="0">
                  <a:buNone/>
                </a:pPr>
                <a:r>
                  <a:rPr lang="es-ES_tradnl" sz="2400" dirty="0"/>
                  <a:t>Como métricas, podemos usar:</a:t>
                </a:r>
              </a:p>
              <a:p>
                <a:r>
                  <a:rPr lang="es-ES_tradnl" sz="2400" dirty="0"/>
                  <a:t>El cálculo del desvío estándar residual:</a:t>
                </a:r>
              </a:p>
              <a:p>
                <a:pPr marL="0" indent="0">
                  <a:buNone/>
                </a:pPr>
                <a14:m>
                  <m:oMathPara xmlns:m="http://schemas.openxmlformats.org/officeDocument/2006/math">
                    <m:oMathParaPr>
                      <m:jc m:val="centerGroup"/>
                    </m:oMathParaPr>
                    <m:oMath xmlns:m="http://schemas.openxmlformats.org/officeDocument/2006/math">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𝑟𝑒𝑠</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𝑟𝑒𝑠</m:t>
                                  </m:r>
                                </m:sub>
                              </m:sSub>
                            </m:num>
                            <m:den>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−1</m:t>
                              </m:r>
                            </m:den>
                          </m:f>
                        </m:e>
                      </m:rad>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a:rPr lang="en-US" sz="2400" b="0" i="1" smtClean="0">
                                  <a:latin typeface="Cambria Math" panose="02040503050406030204" pitchFamily="18" charset="0"/>
                                </a:rPr>
                                <m:t>1</m:t>
                              </m:r>
                            </m:num>
                            <m:den>
                              <m:r>
                                <a:rPr lang="en-US" sz="2400" i="1">
                                  <a:latin typeface="Cambria Math" panose="02040503050406030204" pitchFamily="18" charset="0"/>
                                </a:rPr>
                                <m:t>𝑁</m:t>
                              </m:r>
                              <m:r>
                                <a:rPr lang="en-US" sz="2400" i="1">
                                  <a:latin typeface="Cambria Math" panose="02040503050406030204" pitchFamily="18" charset="0"/>
                                </a:rPr>
                                <m:t>−</m:t>
                              </m:r>
                              <m:r>
                                <a:rPr lang="en-US" sz="2400" i="1">
                                  <a:latin typeface="Cambria Math" panose="02040503050406030204" pitchFamily="18" charset="0"/>
                                </a:rPr>
                                <m:t>𝑑</m:t>
                              </m:r>
                              <m:r>
                                <a:rPr lang="en-US" sz="2400" i="1">
                                  <a:latin typeface="Cambria Math" panose="02040503050406030204" pitchFamily="18" charset="0"/>
                                </a:rPr>
                                <m:t>−1</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e>
                      </m:rad>
                    </m:oMath>
                  </m:oMathPara>
                </a14:m>
                <a:endParaRPr lang="es-ES_tradnl" sz="2400" dirty="0"/>
              </a:p>
              <a:p>
                <a:pPr marL="0" indent="0">
                  <a:buNone/>
                </a:pPr>
                <a:r>
                  <a:rPr lang="es-ES_tradnl" sz="2400" dirty="0"/>
                  <a:t>Donde d es la cantidad de </a:t>
                </a:r>
                <a:r>
                  <a:rPr lang="es-ES_tradnl" sz="2400" i="1" dirty="0" err="1">
                    <a:solidFill>
                      <a:schemeClr val="accent3"/>
                    </a:solidFill>
                  </a:rPr>
                  <a:t>features</a:t>
                </a:r>
                <a:r>
                  <a:rPr lang="es-ES_tradnl" sz="2400" dirty="0"/>
                  <a:t>.</a:t>
                </a:r>
              </a:p>
              <a:p>
                <a:r>
                  <a:rPr lang="es-ES_tradnl" sz="2400" dirty="0"/>
                  <a:t>El coeficiente de Pearson:</a:t>
                </a:r>
              </a:p>
              <a:p>
                <a:pPr marL="0" indent="0" algn="ctr">
                  <a:buNone/>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𝑚𝑜𝑑𝑒𝑙</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den>
                      </m:f>
                      <m:r>
                        <a:rPr lang="en-US" sz="2400" b="0" i="1" smtClean="0">
                          <a:latin typeface="Cambria Math" panose="02040503050406030204" pitchFamily="18" charset="0"/>
                        </a:rPr>
                        <m:t>=1−</m:t>
                      </m:r>
                      <m:f>
                        <m:fPr>
                          <m:ctrlPr>
                            <a:rPr lang="en-US" sz="2400" i="1" smtClean="0">
                              <a:latin typeface="Cambria Math" panose="02040503050406030204" pitchFamily="18" charset="0"/>
                            </a:rPr>
                          </m:ctrlPr>
                        </m:fPr>
                        <m:num>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𝑟𝑒𝑠</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𝑇</m:t>
                              </m:r>
                            </m:sub>
                          </m:sSub>
                        </m:den>
                      </m:f>
                    </m:oMath>
                  </m:oMathPara>
                </a14:m>
                <a:endParaRPr lang="en-US" sz="2400" dirty="0"/>
              </a:p>
              <a:p>
                <a:pPr marL="0" indent="0" algn="ctr">
                  <a:buNone/>
                </a:pPr>
                <a:endParaRPr lang="es-ES_tradnl" sz="2400" dirty="0"/>
              </a:p>
            </p:txBody>
          </p:sp>
        </mc:Choice>
        <mc:Fallback xmlns="">
          <p:sp>
            <p:nvSpPr>
              <p:cNvPr id="4" name="Content Placeholder 3">
                <a:extLst>
                  <a:ext uri="{FF2B5EF4-FFF2-40B4-BE49-F238E27FC236}">
                    <a16:creationId xmlns:a16="http://schemas.microsoft.com/office/drawing/2014/main" id="{23C495B3-99D1-1952-CECD-2CDDDFAFB4A2}"/>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712" t="-984"/>
                </a:stretch>
              </a:blipFill>
            </p:spPr>
            <p:txBody>
              <a:bodyPr/>
              <a:lstStyle/>
              <a:p>
                <a:r>
                  <a:rPr lang="es-ES_tradnl">
                    <a:noFill/>
                  </a:rPr>
                  <a:t> </a:t>
                </a:r>
              </a:p>
            </p:txBody>
          </p:sp>
        </mc:Fallback>
      </mc:AlternateContent>
    </p:spTree>
    <p:extLst>
      <p:ext uri="{BB962C8B-B14F-4D97-AF65-F5344CB8AC3E}">
        <p14:creationId xmlns:p14="http://schemas.microsoft.com/office/powerpoint/2010/main" val="395953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p:pic>
        <p:nvPicPr>
          <p:cNvPr id="10" name="Picture 9" descr="A group of blue and pink dots&#10;&#10;Description automatically generated">
            <a:extLst>
              <a:ext uri="{FF2B5EF4-FFF2-40B4-BE49-F238E27FC236}">
                <a16:creationId xmlns:a16="http://schemas.microsoft.com/office/drawing/2014/main" id="{F5F75237-1643-F863-2DCB-411C87AA734E}"/>
              </a:ext>
            </a:extLst>
          </p:cNvPr>
          <p:cNvPicPr>
            <a:picLocks noChangeAspect="1"/>
          </p:cNvPicPr>
          <p:nvPr/>
        </p:nvPicPr>
        <p:blipFill>
          <a:blip r:embed="rId3"/>
          <a:stretch>
            <a:fillRect/>
          </a:stretch>
        </p:blipFill>
        <p:spPr>
          <a:xfrm>
            <a:off x="2160067" y="2084089"/>
            <a:ext cx="7772400" cy="3954219"/>
          </a:xfrm>
          <a:prstGeom prst="rect">
            <a:avLst/>
          </a:prstGeom>
        </p:spPr>
      </p:pic>
    </p:spTree>
    <p:extLst>
      <p:ext uri="{BB962C8B-B14F-4D97-AF65-F5344CB8AC3E}">
        <p14:creationId xmlns:p14="http://schemas.microsoft.com/office/powerpoint/2010/main" val="3237564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Suposiciones</a:t>
            </a:r>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Las suposiciones que usamos para aplicar la regresión lineal son:</a:t>
            </a:r>
          </a:p>
          <a:p>
            <a:r>
              <a:rPr lang="es-ES_tradnl" sz="2400" b="1" dirty="0">
                <a:solidFill>
                  <a:srgbClr val="00B050"/>
                </a:solidFill>
              </a:rPr>
              <a:t>Relación lineal: </a:t>
            </a:r>
            <a:r>
              <a:rPr lang="es-ES_tradnl" sz="2400" dirty="0"/>
              <a:t>Al aplicar el modelo, muchas veces buscamos validar esta suposición. </a:t>
            </a:r>
          </a:p>
          <a:p>
            <a:r>
              <a:rPr lang="es-ES_tradnl" sz="2400" b="1" dirty="0" err="1">
                <a:solidFill>
                  <a:schemeClr val="accent3"/>
                </a:solidFill>
              </a:rPr>
              <a:t>Features</a:t>
            </a:r>
            <a:r>
              <a:rPr lang="es-ES_tradnl" sz="2400" b="1" dirty="0">
                <a:solidFill>
                  <a:schemeClr val="accent3"/>
                </a:solidFill>
              </a:rPr>
              <a:t> independientes: </a:t>
            </a:r>
            <a:r>
              <a:rPr lang="es-ES_tradnl" sz="2400" dirty="0"/>
              <a:t>Los </a:t>
            </a:r>
            <a:r>
              <a:rPr lang="es-ES_tradnl" sz="2400" i="1" dirty="0" err="1"/>
              <a:t>features</a:t>
            </a:r>
            <a:r>
              <a:rPr lang="es-ES_tradnl" sz="2400" dirty="0"/>
              <a:t> de entrada de la regresión deben ser independientes entre sí.</a:t>
            </a:r>
          </a:p>
          <a:p>
            <a:r>
              <a:rPr lang="es-ES_tradnl" sz="2400" b="1" dirty="0">
                <a:solidFill>
                  <a:schemeClr val="accent5">
                    <a:lumMod val="75000"/>
                  </a:schemeClr>
                </a:solidFill>
              </a:rPr>
              <a:t>Residuos: </a:t>
            </a:r>
            <a:r>
              <a:rPr lang="es-ES_tradnl" sz="2400" dirty="0"/>
              <a:t>Deben provenir de una distribución normal 𝑁(0,𝜎</a:t>
            </a:r>
            <a:r>
              <a:rPr lang="es-ES_tradnl" sz="2400" baseline="30000" dirty="0"/>
              <a:t>2</a:t>
            </a:r>
            <a:r>
              <a:rPr lang="es-ES_tradnl" sz="2400" dirty="0"/>
              <a:t>) y ser independientes entre sí.</a:t>
            </a:r>
          </a:p>
        </p:txBody>
      </p:sp>
    </p:spTree>
    <p:extLst>
      <p:ext uri="{BB962C8B-B14F-4D97-AF65-F5344CB8AC3E}">
        <p14:creationId xmlns:p14="http://schemas.microsoft.com/office/powerpoint/2010/main" val="3273723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8057F-6992-99D9-7ACC-B5AB3235AF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D37986-D6DB-079E-406B-D54C647D427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9731FF7C-6D78-3C94-727E-D778B192897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3795C1C1-78F8-83AD-2050-08BB8D2DD81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Suposiciones</a:t>
            </a:r>
          </a:p>
        </p:txBody>
      </p:sp>
      <p:sp>
        <p:nvSpPr>
          <p:cNvPr id="4" name="Content Placeholder 3">
            <a:extLst>
              <a:ext uri="{FF2B5EF4-FFF2-40B4-BE49-F238E27FC236}">
                <a16:creationId xmlns:a16="http://schemas.microsoft.com/office/drawing/2014/main" id="{F75CFDF9-80C2-266E-3D1E-FACE1531E16A}"/>
              </a:ext>
            </a:extLst>
          </p:cNvPr>
          <p:cNvSpPr>
            <a:spLocks noGrp="1"/>
          </p:cNvSpPr>
          <p:nvPr>
            <p:ph idx="1"/>
          </p:nvPr>
        </p:nvSpPr>
        <p:spPr>
          <a:xfrm>
            <a:off x="700636" y="2162286"/>
            <a:ext cx="10691264" cy="3861995"/>
          </a:xfrm>
        </p:spPr>
        <p:txBody>
          <a:bodyPr>
            <a:normAutofit/>
          </a:bodyPr>
          <a:lstStyle/>
          <a:p>
            <a:pPr marL="0" indent="0">
              <a:buNone/>
            </a:pPr>
            <a:r>
              <a:rPr lang="es-ES_tradnl" sz="2400" dirty="0"/>
              <a:t>Las suposiciones que usamos para poder aplicar regresión lineal son:</a:t>
            </a:r>
          </a:p>
          <a:p>
            <a:r>
              <a:rPr lang="es-ES_tradnl" sz="2400" b="1" dirty="0">
                <a:solidFill>
                  <a:srgbClr val="00B050"/>
                </a:solidFill>
              </a:rPr>
              <a:t>Relación lineal: </a:t>
            </a:r>
            <a:r>
              <a:rPr lang="es-ES_tradnl" sz="2400" dirty="0"/>
              <a:t>Al aplicar el modelo, muchas veces buscamos validar esta suposición. </a:t>
            </a:r>
          </a:p>
          <a:p>
            <a:r>
              <a:rPr lang="es-ES_tradnl" sz="2400" b="1" dirty="0" err="1">
                <a:solidFill>
                  <a:schemeClr val="accent3"/>
                </a:solidFill>
              </a:rPr>
              <a:t>Features</a:t>
            </a:r>
            <a:r>
              <a:rPr lang="es-ES_tradnl" sz="2400" b="1" dirty="0">
                <a:solidFill>
                  <a:schemeClr val="accent3"/>
                </a:solidFill>
              </a:rPr>
              <a:t> independientes: </a:t>
            </a:r>
            <a:r>
              <a:rPr lang="es-ES_tradnl" sz="2400" dirty="0"/>
              <a:t>Los </a:t>
            </a:r>
            <a:r>
              <a:rPr lang="es-ES_tradnl" sz="2400" i="1" dirty="0" err="1"/>
              <a:t>features</a:t>
            </a:r>
            <a:r>
              <a:rPr lang="es-ES_tradnl" sz="2400" dirty="0"/>
              <a:t> de entrada de la regresión deben ser independientes entre sí.</a:t>
            </a:r>
          </a:p>
          <a:p>
            <a:r>
              <a:rPr lang="es-ES_tradnl" sz="2400" b="1" dirty="0">
                <a:solidFill>
                  <a:schemeClr val="accent5">
                    <a:lumMod val="75000"/>
                  </a:schemeClr>
                </a:solidFill>
              </a:rPr>
              <a:t>Residuos: </a:t>
            </a:r>
            <a:r>
              <a:rPr lang="es-ES_tradnl" sz="2400" dirty="0"/>
              <a:t>Deben provenir de una distribución normal 𝑁(0,𝜎</a:t>
            </a:r>
            <a:r>
              <a:rPr lang="es-ES_tradnl" sz="2400" baseline="30000" dirty="0"/>
              <a:t>2</a:t>
            </a:r>
            <a:r>
              <a:rPr lang="es-ES_tradnl" sz="2400" dirty="0"/>
              <a:t>) y ser independientes entre sí.</a:t>
            </a:r>
          </a:p>
        </p:txBody>
      </p:sp>
      <p:pic>
        <p:nvPicPr>
          <p:cNvPr id="7" name="Picture 6" descr="A diagram of a function&#10;&#10;AI-generated content may be incorrect.">
            <a:extLst>
              <a:ext uri="{FF2B5EF4-FFF2-40B4-BE49-F238E27FC236}">
                <a16:creationId xmlns:a16="http://schemas.microsoft.com/office/drawing/2014/main" id="{2E9738A6-E56E-7F73-1BE6-1F5A122413C8}"/>
              </a:ext>
            </a:extLst>
          </p:cNvPr>
          <p:cNvPicPr>
            <a:picLocks noChangeAspect="1"/>
          </p:cNvPicPr>
          <p:nvPr/>
        </p:nvPicPr>
        <p:blipFill>
          <a:blip r:embed="rId3"/>
          <a:stretch>
            <a:fillRect/>
          </a:stretch>
        </p:blipFill>
        <p:spPr>
          <a:xfrm>
            <a:off x="2160067" y="2259052"/>
            <a:ext cx="7772400" cy="3218746"/>
          </a:xfrm>
          <a:prstGeom prst="rect">
            <a:avLst/>
          </a:prstGeom>
          <a:ln w="28575">
            <a:solidFill>
              <a:schemeClr val="accent1"/>
            </a:solidFill>
          </a:ln>
        </p:spPr>
      </p:pic>
      <p:sp>
        <p:nvSpPr>
          <p:cNvPr id="9" name="TextBox 8">
            <a:extLst>
              <a:ext uri="{FF2B5EF4-FFF2-40B4-BE49-F238E27FC236}">
                <a16:creationId xmlns:a16="http://schemas.microsoft.com/office/drawing/2014/main" id="{4FE49FC3-1BA5-373E-C335-42055693D61F}"/>
              </a:ext>
            </a:extLst>
          </p:cNvPr>
          <p:cNvSpPr txBox="1"/>
          <p:nvPr/>
        </p:nvSpPr>
        <p:spPr>
          <a:xfrm>
            <a:off x="2160067" y="2239755"/>
            <a:ext cx="6096000" cy="369332"/>
          </a:xfrm>
          <a:prstGeom prst="rect">
            <a:avLst/>
          </a:prstGeom>
          <a:noFill/>
        </p:spPr>
        <p:txBody>
          <a:bodyPr wrap="square">
            <a:spAutoFit/>
          </a:bodyPr>
          <a:lstStyle/>
          <a:p>
            <a:r>
              <a:rPr lang="es-ES_tradnl" sz="1800" b="1" dirty="0">
                <a:solidFill>
                  <a:schemeClr val="accent5">
                    <a:lumMod val="60000"/>
                    <a:lumOff val="40000"/>
                  </a:schemeClr>
                </a:solidFill>
              </a:rPr>
              <a:t>Homocedasticidad</a:t>
            </a:r>
            <a:endParaRPr lang="es-ES_tradnl" dirty="0"/>
          </a:p>
        </p:txBody>
      </p:sp>
      <p:sp>
        <p:nvSpPr>
          <p:cNvPr id="10" name="TextBox 9">
            <a:extLst>
              <a:ext uri="{FF2B5EF4-FFF2-40B4-BE49-F238E27FC236}">
                <a16:creationId xmlns:a16="http://schemas.microsoft.com/office/drawing/2014/main" id="{080CFD2E-D4CD-12D5-34FE-969ED4D0ECF8}"/>
              </a:ext>
            </a:extLst>
          </p:cNvPr>
          <p:cNvSpPr txBox="1"/>
          <p:nvPr/>
        </p:nvSpPr>
        <p:spPr>
          <a:xfrm>
            <a:off x="4957592" y="4591901"/>
            <a:ext cx="595035" cy="584775"/>
          </a:xfrm>
          <a:prstGeom prst="rect">
            <a:avLst/>
          </a:prstGeom>
          <a:noFill/>
        </p:spPr>
        <p:txBody>
          <a:bodyPr wrap="none" rtlCol="0">
            <a:spAutoFit/>
          </a:bodyPr>
          <a:lstStyle/>
          <a:p>
            <a:r>
              <a:rPr lang="es-ES_tradnl" sz="3200" dirty="0"/>
              <a:t>✅</a:t>
            </a:r>
          </a:p>
        </p:txBody>
      </p:sp>
      <p:sp>
        <p:nvSpPr>
          <p:cNvPr id="12" name="TextBox 11">
            <a:extLst>
              <a:ext uri="{FF2B5EF4-FFF2-40B4-BE49-F238E27FC236}">
                <a16:creationId xmlns:a16="http://schemas.microsoft.com/office/drawing/2014/main" id="{36B1B757-2FDF-9960-1CA4-5626D8CBC149}"/>
              </a:ext>
            </a:extLst>
          </p:cNvPr>
          <p:cNvSpPr txBox="1"/>
          <p:nvPr/>
        </p:nvSpPr>
        <p:spPr>
          <a:xfrm>
            <a:off x="8856802" y="4591901"/>
            <a:ext cx="595035" cy="584775"/>
          </a:xfrm>
          <a:prstGeom prst="rect">
            <a:avLst/>
          </a:prstGeom>
          <a:noFill/>
        </p:spPr>
        <p:txBody>
          <a:bodyPr wrap="square" rtlCol="0">
            <a:spAutoFit/>
          </a:bodyPr>
          <a:lstStyle/>
          <a:p>
            <a:r>
              <a:rPr lang="es-ES_tradnl" sz="3200" dirty="0"/>
              <a:t>❌</a:t>
            </a:r>
          </a:p>
        </p:txBody>
      </p:sp>
    </p:spTree>
    <p:extLst>
      <p:ext uri="{BB962C8B-B14F-4D97-AF65-F5344CB8AC3E}">
        <p14:creationId xmlns:p14="http://schemas.microsoft.com/office/powerpoint/2010/main" val="4029332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Tratamiento de Variables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7745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En la regresión lineal, tenemos la multiplicación de los coeficientes por nuestras entradas:</a:t>
                </a:r>
              </a:p>
              <a:p>
                <a:pPr marL="0" indent="0">
                  <a:buNone/>
                </a:pPr>
                <a14:m>
                  <m:oMathPara xmlns:m="http://schemas.openxmlformats.org/officeDocument/2006/math">
                    <m:oMathParaPr>
                      <m:jc m:val="centerGroup"/>
                    </m:oMathParaPr>
                    <m:oMath xmlns:m="http://schemas.openxmlformats.org/officeDocument/2006/math">
                      <m:acc>
                        <m:accPr>
                          <m:chr m:val="̂"/>
                          <m:ctrlPr>
                            <a:rPr lang="es-ES_tradnl" sz="3000" i="1" smtClean="0">
                              <a:latin typeface="Cambria Math" panose="02040503050406030204" pitchFamily="18" charset="0"/>
                            </a:rPr>
                          </m:ctrlPr>
                        </m:accPr>
                        <m:e>
                          <m:r>
                            <a:rPr lang="en-US" sz="3000" b="0" i="1" smtClean="0">
                              <a:latin typeface="Cambria Math" panose="02040503050406030204" pitchFamily="18" charset="0"/>
                            </a:rPr>
                            <m:t>𝑦</m:t>
                          </m:r>
                        </m:e>
                      </m:acc>
                      <m:r>
                        <a:rPr lang="en-US" sz="3000" b="0" i="1" smtClean="0">
                          <a:latin typeface="Cambria Math" panose="02040503050406030204" pitchFamily="18" charset="0"/>
                        </a:rPr>
                        <m:t>=</m:t>
                      </m:r>
                      <m:r>
                        <a:rPr lang="en-US" sz="3000" b="0" i="1" smtClean="0">
                          <a:latin typeface="Cambria Math" panose="02040503050406030204" pitchFamily="18" charset="0"/>
                        </a:rPr>
                        <m:t>𝑏</m:t>
                      </m:r>
                      <m:r>
                        <a:rPr lang="en-US" sz="3000" b="0" i="1" smtClean="0">
                          <a:latin typeface="Cambria Math" panose="02040503050406030204" pitchFamily="18" charset="0"/>
                        </a:rPr>
                        <m:t>+</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𝑤</m:t>
                          </m:r>
                        </m:e>
                        <m:sub>
                          <m:r>
                            <a:rPr lang="en-US" sz="3000" b="0" i="1" smtClean="0">
                              <a:latin typeface="Cambria Math" panose="02040503050406030204" pitchFamily="18" charset="0"/>
                            </a:rPr>
                            <m:t>0</m:t>
                          </m:r>
                        </m:sub>
                      </m:sSub>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𝑥</m:t>
                          </m:r>
                        </m:e>
                        <m:sub>
                          <m:r>
                            <a:rPr lang="en-US" sz="3000" i="1">
                              <a:latin typeface="Cambria Math" panose="02040503050406030204" pitchFamily="18" charset="0"/>
                            </a:rPr>
                            <m:t>0</m:t>
                          </m:r>
                        </m:sub>
                      </m:sSub>
                      <m:r>
                        <a:rPr lang="en-US" sz="3000" b="0" i="1" smtClean="0">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b="0" i="1" smtClean="0">
                              <a:latin typeface="Cambria Math" panose="02040503050406030204" pitchFamily="18" charset="0"/>
                            </a:rPr>
                            <m:t>1</m:t>
                          </m:r>
                        </m:sub>
                      </m:sSub>
                      <m:sSub>
                        <m:sSubPr>
                          <m:ctrlPr>
                            <a:rPr lang="en-US" sz="3000" i="1">
                              <a:latin typeface="Cambria Math" panose="02040503050406030204" pitchFamily="18" charset="0"/>
                            </a:rPr>
                          </m:ctrlPr>
                        </m:sSubPr>
                        <m:e>
                          <m:r>
                            <a:rPr lang="en-US" sz="3000" i="1">
                              <a:latin typeface="Cambria Math" panose="02040503050406030204" pitchFamily="18" charset="0"/>
                            </a:rPr>
                            <m:t>𝑥</m:t>
                          </m:r>
                        </m:e>
                        <m:sub>
                          <m:r>
                            <a:rPr lang="en-US" sz="3000" b="0" i="1" smtClean="0">
                              <a:latin typeface="Cambria Math" panose="02040503050406030204" pitchFamily="18" charset="0"/>
                            </a:rPr>
                            <m:t>1</m:t>
                          </m:r>
                        </m:sub>
                      </m:sSub>
                    </m:oMath>
                  </m:oMathPara>
                </a14:m>
                <a:endParaRPr lang="en-US" sz="2400" dirty="0"/>
              </a:p>
              <a:p>
                <a:pPr marL="0" indent="0">
                  <a:buNone/>
                </a:pPr>
                <a:r>
                  <a:rPr lang="es-ES_tradnl" sz="2400" dirty="0"/>
                  <a:t>Los coeficientes nos dan un </a:t>
                </a:r>
                <a:r>
                  <a:rPr lang="es-ES_tradnl" sz="2400" b="1" dirty="0">
                    <a:solidFill>
                      <a:schemeClr val="accent3"/>
                    </a:solidFill>
                  </a:rPr>
                  <a:t>valor de importancia de las entradas</a:t>
                </a:r>
                <a:r>
                  <a:rPr lang="es-ES_tradnl" sz="2400" dirty="0"/>
                  <a:t>, pero esto es válido solo si todas las entradas están en la misma escala.</a:t>
                </a:r>
              </a:p>
              <a:p>
                <a:pPr marL="0" indent="0">
                  <a:buNone/>
                </a:pPr>
                <a:r>
                  <a:rPr lang="es-ES_tradnl" sz="2400" dirty="0"/>
                  <a:t>Si la variable x</a:t>
                </a:r>
                <a:r>
                  <a:rPr lang="es-ES_tradnl" sz="2400" baseline="-25000" dirty="0"/>
                  <a:t>0</a:t>
                </a:r>
                <a:r>
                  <a:rPr lang="es-ES_tradnl" sz="2400" dirty="0"/>
                  <a:t> está en rango de [1000, 3000] y x</a:t>
                </a:r>
                <a:r>
                  <a:rPr lang="es-ES_tradnl" sz="2400" baseline="-25000" dirty="0"/>
                  <a:t>1</a:t>
                </a:r>
                <a:r>
                  <a:rPr lang="es-ES_tradnl" sz="2400" dirty="0"/>
                  <a:t> en [-1, 1], los valores de w</a:t>
                </a:r>
                <a:r>
                  <a:rPr lang="es-ES_tradnl" sz="2400" baseline="-25000" dirty="0"/>
                  <a:t>0</a:t>
                </a:r>
                <a:r>
                  <a:rPr lang="es-ES_tradnl" sz="2400" dirty="0"/>
                  <a:t> y w</a:t>
                </a:r>
                <a:r>
                  <a:rPr lang="es-ES_tradnl" sz="2400" baseline="-25000" dirty="0"/>
                  <a:t>1</a:t>
                </a:r>
                <a:r>
                  <a:rPr lang="es-ES_tradnl" sz="2400" dirty="0"/>
                  <a:t> estarán en escalas diferentes, y por lo tanto, no serán comparables. </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Normalización o estandarización</a:t>
            </a:r>
          </a:p>
        </p:txBody>
      </p:sp>
    </p:spTree>
    <p:extLst>
      <p:ext uri="{BB962C8B-B14F-4D97-AF65-F5344CB8AC3E}">
        <p14:creationId xmlns:p14="http://schemas.microsoft.com/office/powerpoint/2010/main" val="2496904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952F1-A32F-A63D-59F0-6460D06FF5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7DC150-D759-418B-DD92-B9B5E4F24FC4}"/>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28161EE0-262E-0D82-4A48-E2FDE646317B}"/>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C419894-7278-C9C1-16E2-DD58502C1AEA}"/>
                  </a:ext>
                </a:extLst>
              </p:cNvPr>
              <p:cNvSpPr>
                <a:spLocks noGrp="1"/>
              </p:cNvSpPr>
              <p:nvPr>
                <p:ph idx="1"/>
              </p:nvPr>
            </p:nvSpPr>
            <p:spPr>
              <a:xfrm>
                <a:off x="700636" y="2142989"/>
                <a:ext cx="10890730" cy="3786224"/>
              </a:xfrm>
            </p:spPr>
            <p:txBody>
              <a:bodyPr>
                <a:normAutofit/>
              </a:bodyPr>
              <a:lstStyle/>
              <a:p>
                <a:pPr marL="0" indent="0">
                  <a:buNone/>
                </a:pPr>
                <a:r>
                  <a:rPr lang="es-ES_tradnl" sz="2400" dirty="0"/>
                  <a:t>Una forma de </a:t>
                </a:r>
                <a:r>
                  <a:rPr lang="es-ES_tradnl" sz="2400" b="1" dirty="0">
                    <a:solidFill>
                      <a:schemeClr val="accent3"/>
                    </a:solidFill>
                  </a:rPr>
                  <a:t>normalizar</a:t>
                </a:r>
                <a:r>
                  <a:rPr lang="es-ES_tradnl" sz="2400" dirty="0"/>
                  <a:t> es hacer que los valores estén aproximadamente entre 0 y 1, utilizando el valor máximo y el valor mínimo:</a:t>
                </a:r>
              </a:p>
              <a:p>
                <a:pPr marL="0" indent="0">
                  <a:buNone/>
                </a:pPr>
                <a14:m>
                  <m:oMathPara xmlns:m="http://schemas.openxmlformats.org/officeDocument/2006/math">
                    <m:oMathParaPr>
                      <m:jc m:val="centerGroup"/>
                    </m:oMathParaPr>
                    <m:oMath xmlns:m="http://schemas.openxmlformats.org/officeDocument/2006/math">
                      <m:acc>
                        <m:accPr>
                          <m:chr m:val="̃"/>
                          <m:ctrlPr>
                            <a:rPr lang="es-ES_tradnl" sz="240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min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num>
                        <m:den>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max</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func>
                          <m:r>
                            <a:rPr lang="en-US" sz="2400" b="0" i="1" smtClean="0">
                              <a:latin typeface="Cambria Math" panose="02040503050406030204" pitchFamily="18" charset="0"/>
                            </a:rPr>
                            <m:t>−</m:t>
                          </m:r>
                          <m:r>
                            <m:rPr>
                              <m:sty m:val="p"/>
                            </m:rPr>
                            <a:rPr lang="en-US" sz="2400" b="0" i="0" smtClean="0">
                              <a:latin typeface="Cambria Math" panose="02040503050406030204" pitchFamily="18" charset="0"/>
                            </a:rPr>
                            <m:t>min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oMath>
                  </m:oMathPara>
                </a14:m>
                <a:endParaRPr lang="en-US" sz="2400" b="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2C419894-7278-C9C1-16E2-DD58502C1AEA}"/>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67" r="-11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060E3A50-74BC-6106-EEFD-65F228B7F4B0}"/>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7C84426A-B895-71DA-4AC4-977264339A97}"/>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Normalización o estandarización</a:t>
            </a:r>
          </a:p>
        </p:txBody>
      </p:sp>
    </p:spTree>
    <p:extLst>
      <p:ext uri="{BB962C8B-B14F-4D97-AF65-F5344CB8AC3E}">
        <p14:creationId xmlns:p14="http://schemas.microsoft.com/office/powerpoint/2010/main" val="2022121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9E2C3-1072-30AD-ADD0-C93440819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90C0C-60DD-8840-6EF6-8EFB1DE306DD}"/>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BEB0656A-54A7-C638-3014-93042B76E190}"/>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6B5092-E0EC-AF3A-EA03-C8FECD0F38B0}"/>
                  </a:ext>
                </a:extLst>
              </p:cNvPr>
              <p:cNvSpPr>
                <a:spLocks noGrp="1"/>
              </p:cNvSpPr>
              <p:nvPr>
                <p:ph idx="1"/>
              </p:nvPr>
            </p:nvSpPr>
            <p:spPr>
              <a:xfrm>
                <a:off x="700636" y="2135555"/>
                <a:ext cx="10890730" cy="3786224"/>
              </a:xfrm>
            </p:spPr>
            <p:txBody>
              <a:bodyPr>
                <a:normAutofit/>
              </a:bodyPr>
              <a:lstStyle/>
              <a:p>
                <a:pPr marL="0" indent="0">
                  <a:buNone/>
                </a:pPr>
                <a:r>
                  <a:rPr lang="es-ES_tradnl" sz="2400" dirty="0"/>
                  <a:t>Una forma de </a:t>
                </a:r>
                <a:r>
                  <a:rPr lang="es-ES_tradnl" sz="2400" b="1" dirty="0">
                    <a:solidFill>
                      <a:schemeClr val="accent3"/>
                    </a:solidFill>
                  </a:rPr>
                  <a:t>normalizar</a:t>
                </a:r>
                <a:r>
                  <a:rPr lang="es-ES_tradnl" sz="2400" dirty="0"/>
                  <a:t> es hacer que los valores estén aproximadamente entre 0 y 1, utilizando el valor máximo y el valor mínimo:</a:t>
                </a:r>
              </a:p>
              <a:p>
                <a:pPr marL="0" indent="0">
                  <a:buNone/>
                </a:pPr>
                <a14:m>
                  <m:oMathPara xmlns:m="http://schemas.openxmlformats.org/officeDocument/2006/math">
                    <m:oMathParaPr>
                      <m:jc m:val="centerGroup"/>
                    </m:oMathParaPr>
                    <m:oMath xmlns:m="http://schemas.openxmlformats.org/officeDocument/2006/math">
                      <m:acc>
                        <m:accPr>
                          <m:chr m:val="̃"/>
                          <m:ctrlPr>
                            <a:rPr lang="es-ES_tradnl" sz="240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min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num>
                        <m:den>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max</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func>
                          <m:r>
                            <a:rPr lang="en-US" sz="2400" b="0" i="1" smtClean="0">
                              <a:latin typeface="Cambria Math" panose="02040503050406030204" pitchFamily="18" charset="0"/>
                            </a:rPr>
                            <m:t>−</m:t>
                          </m:r>
                          <m:r>
                            <m:rPr>
                              <m:sty m:val="p"/>
                            </m:rPr>
                            <a:rPr lang="en-US" sz="2400" b="0" i="0" smtClean="0">
                              <a:latin typeface="Cambria Math" panose="02040503050406030204" pitchFamily="18" charset="0"/>
                            </a:rPr>
                            <m:t>min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oMath>
                  </m:oMathPara>
                </a14:m>
                <a:endParaRPr lang="en-US" sz="2400" b="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586B5092-E0EC-AF3A-EA03-C8FECD0F38B0}"/>
                  </a:ext>
                </a:extLst>
              </p:cNvPr>
              <p:cNvSpPr>
                <a:spLocks noGrp="1" noRot="1" noChangeAspect="1" noMove="1" noResize="1" noEditPoints="1" noAdjustHandles="1" noChangeArrowheads="1" noChangeShapeType="1" noTextEdit="1"/>
              </p:cNvSpPr>
              <p:nvPr>
                <p:ph idx="1"/>
              </p:nvPr>
            </p:nvSpPr>
            <p:spPr>
              <a:xfrm>
                <a:off x="700636" y="2135555"/>
                <a:ext cx="10890730" cy="3786224"/>
              </a:xfrm>
              <a:blipFill>
                <a:blip r:embed="rId3"/>
                <a:stretch>
                  <a:fillRect l="-932" t="-1003" r="-11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D6CAF05-1C1E-FD80-B05C-04B40356C589}"/>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32C7393E-3CBF-4B0C-CF4B-A1D4D2AF0EEC}"/>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Normalización o estandarización</a:t>
            </a:r>
          </a:p>
        </p:txBody>
      </p:sp>
      <p:sp>
        <p:nvSpPr>
          <p:cNvPr id="12" name="TextBox 11">
            <a:extLst>
              <a:ext uri="{FF2B5EF4-FFF2-40B4-BE49-F238E27FC236}">
                <a16:creationId xmlns:a16="http://schemas.microsoft.com/office/drawing/2014/main" id="{DD4A58E0-ADA9-3676-3F3C-145BC55C146C}"/>
              </a:ext>
            </a:extLst>
          </p:cNvPr>
          <p:cNvSpPr txBox="1"/>
          <p:nvPr/>
        </p:nvSpPr>
        <p:spPr>
          <a:xfrm>
            <a:off x="5568176" y="4103210"/>
            <a:ext cx="5028492" cy="461665"/>
          </a:xfrm>
          <a:prstGeom prst="rect">
            <a:avLst/>
          </a:prstGeom>
          <a:noFill/>
        </p:spPr>
        <p:txBody>
          <a:bodyPr wrap="none" rtlCol="0">
            <a:spAutoFit/>
          </a:bodyPr>
          <a:lstStyle/>
          <a:p>
            <a:r>
              <a:rPr lang="es-ES_tradnl" sz="2400" dirty="0">
                <a:solidFill>
                  <a:schemeClr val="accent3"/>
                </a:solidFill>
              </a:rPr>
              <a:t>Si se necesita normalizar entre -1 y 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4AE4002-6264-7C35-5197-362B071F60EA}"/>
                  </a:ext>
                </a:extLst>
              </p:cNvPr>
              <p:cNvSpPr txBox="1"/>
              <p:nvPr/>
            </p:nvSpPr>
            <p:spPr>
              <a:xfrm>
                <a:off x="6796894" y="4814725"/>
                <a:ext cx="3640647" cy="7331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ES_tradnl" sz="2000" i="1" smtClean="0">
                              <a:solidFill>
                                <a:schemeClr val="accent3"/>
                              </a:solidFill>
                              <a:latin typeface="Cambria Math" panose="02040503050406030204" pitchFamily="18" charset="0"/>
                            </a:rPr>
                          </m:ctrlPr>
                        </m:accPr>
                        <m:e>
                          <m:r>
                            <a:rPr lang="en-US" sz="2000" b="0" i="1" smtClean="0">
                              <a:solidFill>
                                <a:schemeClr val="accent3"/>
                              </a:solidFill>
                              <a:latin typeface="Cambria Math" panose="02040503050406030204" pitchFamily="18" charset="0"/>
                            </a:rPr>
                            <m:t>𝑥</m:t>
                          </m:r>
                        </m:e>
                      </m:acc>
                      <m:r>
                        <a:rPr lang="en-US" sz="2000" b="0" i="1" smtClean="0">
                          <a:solidFill>
                            <a:schemeClr val="accent3"/>
                          </a:solidFill>
                          <a:latin typeface="Cambria Math" panose="02040503050406030204" pitchFamily="18" charset="0"/>
                        </a:rPr>
                        <m:t>=2</m:t>
                      </m:r>
                      <m:f>
                        <m:fPr>
                          <m:ctrlPr>
                            <a:rPr lang="en-US" sz="2000" b="0" i="1" smtClean="0">
                              <a:solidFill>
                                <a:schemeClr val="accent3"/>
                              </a:solidFill>
                              <a:latin typeface="Cambria Math" panose="02040503050406030204" pitchFamily="18" charset="0"/>
                            </a:rPr>
                          </m:ctrlPr>
                        </m:fPr>
                        <m:num>
                          <m:r>
                            <a:rPr lang="en-US" sz="2000" b="0" i="1" smtClean="0">
                              <a:solidFill>
                                <a:schemeClr val="accent3"/>
                              </a:solidFill>
                              <a:latin typeface="Cambria Math" panose="02040503050406030204" pitchFamily="18" charset="0"/>
                            </a:rPr>
                            <m:t>𝑥</m:t>
                          </m:r>
                          <m:r>
                            <a:rPr lang="en-US" sz="2000" b="0" i="1" smtClean="0">
                              <a:solidFill>
                                <a:schemeClr val="accent3"/>
                              </a:solidFill>
                              <a:latin typeface="Cambria Math" panose="02040503050406030204" pitchFamily="18" charset="0"/>
                            </a:rPr>
                            <m:t>−</m:t>
                          </m:r>
                          <m:r>
                            <m:rPr>
                              <m:sty m:val="p"/>
                            </m:rPr>
                            <a:rPr lang="en-US" sz="2000" b="0" i="0" smtClean="0">
                              <a:solidFill>
                                <a:schemeClr val="accent3"/>
                              </a:solidFill>
                              <a:latin typeface="Cambria Math" panose="02040503050406030204" pitchFamily="18" charset="0"/>
                            </a:rPr>
                            <m:t>min</m:t>
                          </m:r>
                          <m:r>
                            <a:rPr lang="en-US" sz="2000" b="0" i="1" smtClean="0">
                              <a:solidFill>
                                <a:schemeClr val="accent3"/>
                              </a:solidFill>
                              <a:latin typeface="Cambria Math" panose="02040503050406030204" pitchFamily="18" charset="0"/>
                            </a:rPr>
                            <m:t>⁡(</m:t>
                          </m:r>
                          <m:r>
                            <a:rPr lang="en-US" sz="2000" b="0" i="1" smtClean="0">
                              <a:solidFill>
                                <a:schemeClr val="accent3"/>
                              </a:solidFill>
                              <a:latin typeface="Cambria Math" panose="02040503050406030204" pitchFamily="18" charset="0"/>
                            </a:rPr>
                            <m:t>𝑥</m:t>
                          </m:r>
                          <m:r>
                            <a:rPr lang="en-US" sz="2000" b="0" i="1" smtClean="0">
                              <a:solidFill>
                                <a:schemeClr val="accent3"/>
                              </a:solidFill>
                              <a:latin typeface="Cambria Math" panose="02040503050406030204" pitchFamily="18" charset="0"/>
                            </a:rPr>
                            <m:t>)</m:t>
                          </m:r>
                        </m:num>
                        <m:den>
                          <m:func>
                            <m:funcPr>
                              <m:ctrlPr>
                                <a:rPr lang="en-US" sz="2000" b="0" i="1" smtClean="0">
                                  <a:solidFill>
                                    <a:schemeClr val="accent3"/>
                                  </a:solidFill>
                                  <a:latin typeface="Cambria Math" panose="02040503050406030204" pitchFamily="18" charset="0"/>
                                </a:rPr>
                              </m:ctrlPr>
                            </m:funcPr>
                            <m:fName>
                              <m:r>
                                <m:rPr>
                                  <m:sty m:val="p"/>
                                </m:rPr>
                                <a:rPr lang="en-US" sz="2000" b="0" i="0" smtClean="0">
                                  <a:solidFill>
                                    <a:schemeClr val="accent3"/>
                                  </a:solidFill>
                                  <a:latin typeface="Cambria Math" panose="02040503050406030204" pitchFamily="18" charset="0"/>
                                </a:rPr>
                                <m:t>max</m:t>
                              </m:r>
                            </m:fName>
                            <m:e>
                              <m:d>
                                <m:dPr>
                                  <m:ctrlPr>
                                    <a:rPr lang="en-US" sz="2000" b="0" i="1" smtClean="0">
                                      <a:solidFill>
                                        <a:schemeClr val="accent3"/>
                                      </a:solidFill>
                                      <a:latin typeface="Cambria Math" panose="02040503050406030204" pitchFamily="18" charset="0"/>
                                    </a:rPr>
                                  </m:ctrlPr>
                                </m:dPr>
                                <m:e>
                                  <m:r>
                                    <a:rPr lang="en-US" sz="2000" b="0" i="1" smtClean="0">
                                      <a:solidFill>
                                        <a:schemeClr val="accent3"/>
                                      </a:solidFill>
                                      <a:latin typeface="Cambria Math" panose="02040503050406030204" pitchFamily="18" charset="0"/>
                                    </a:rPr>
                                    <m:t>𝑥</m:t>
                                  </m:r>
                                </m:e>
                              </m:d>
                            </m:e>
                          </m:func>
                          <m:r>
                            <a:rPr lang="en-US" sz="2000" b="0" i="1" smtClean="0">
                              <a:solidFill>
                                <a:schemeClr val="accent3"/>
                              </a:solidFill>
                              <a:latin typeface="Cambria Math" panose="02040503050406030204" pitchFamily="18" charset="0"/>
                            </a:rPr>
                            <m:t>−</m:t>
                          </m:r>
                          <m:r>
                            <m:rPr>
                              <m:sty m:val="p"/>
                            </m:rPr>
                            <a:rPr lang="en-US" sz="2000" b="0" i="0" smtClean="0">
                              <a:solidFill>
                                <a:schemeClr val="accent3"/>
                              </a:solidFill>
                              <a:latin typeface="Cambria Math" panose="02040503050406030204" pitchFamily="18" charset="0"/>
                            </a:rPr>
                            <m:t>min</m:t>
                          </m:r>
                          <m:r>
                            <a:rPr lang="en-US" sz="2000" b="0" i="1" smtClean="0">
                              <a:solidFill>
                                <a:schemeClr val="accent3"/>
                              </a:solidFill>
                              <a:latin typeface="Cambria Math" panose="02040503050406030204" pitchFamily="18" charset="0"/>
                            </a:rPr>
                            <m:t>⁡(</m:t>
                          </m:r>
                          <m:r>
                            <a:rPr lang="en-US" sz="2000" b="0" i="1" smtClean="0">
                              <a:solidFill>
                                <a:schemeClr val="accent3"/>
                              </a:solidFill>
                              <a:latin typeface="Cambria Math" panose="02040503050406030204" pitchFamily="18" charset="0"/>
                            </a:rPr>
                            <m:t>𝑥</m:t>
                          </m:r>
                          <m:r>
                            <a:rPr lang="en-US" sz="2000" b="0" i="1" smtClean="0">
                              <a:solidFill>
                                <a:schemeClr val="accent3"/>
                              </a:solidFill>
                              <a:latin typeface="Cambria Math" panose="02040503050406030204" pitchFamily="18" charset="0"/>
                            </a:rPr>
                            <m:t>)</m:t>
                          </m:r>
                        </m:den>
                      </m:f>
                      <m:r>
                        <a:rPr lang="en-US" sz="2000" b="0" i="1" smtClean="0">
                          <a:solidFill>
                            <a:schemeClr val="accent3"/>
                          </a:solidFill>
                          <a:latin typeface="Cambria Math" panose="02040503050406030204" pitchFamily="18" charset="0"/>
                        </a:rPr>
                        <m:t>−1</m:t>
                      </m:r>
                    </m:oMath>
                  </m:oMathPara>
                </a14:m>
                <a:endParaRPr lang="es-ES_tradnl" sz="2000" dirty="0">
                  <a:solidFill>
                    <a:schemeClr val="accent3"/>
                  </a:solidFill>
                </a:endParaRPr>
              </a:p>
            </p:txBody>
          </p:sp>
        </mc:Choice>
        <mc:Fallback xmlns="">
          <p:sp>
            <p:nvSpPr>
              <p:cNvPr id="14" name="TextBox 13">
                <a:extLst>
                  <a:ext uri="{FF2B5EF4-FFF2-40B4-BE49-F238E27FC236}">
                    <a16:creationId xmlns:a16="http://schemas.microsoft.com/office/drawing/2014/main" id="{54AE4002-6264-7C35-5197-362B071F60EA}"/>
                  </a:ext>
                </a:extLst>
              </p:cNvPr>
              <p:cNvSpPr txBox="1">
                <a:spLocks noRot="1" noChangeAspect="1" noMove="1" noResize="1" noEditPoints="1" noAdjustHandles="1" noChangeArrowheads="1" noChangeShapeType="1" noTextEdit="1"/>
              </p:cNvSpPr>
              <p:nvPr/>
            </p:nvSpPr>
            <p:spPr>
              <a:xfrm>
                <a:off x="6796894" y="4814725"/>
                <a:ext cx="3640647" cy="733149"/>
              </a:xfrm>
              <a:prstGeom prst="rect">
                <a:avLst/>
              </a:prstGeom>
              <a:blipFill>
                <a:blip r:embed="rId5"/>
                <a:stretch>
                  <a:fillRect t="-1724" b="-10345"/>
                </a:stretch>
              </a:blipFill>
            </p:spPr>
            <p:txBody>
              <a:bodyPr/>
              <a:lstStyle/>
              <a:p>
                <a:r>
                  <a:rPr lang="es-ES_tradnl">
                    <a:noFill/>
                  </a:rPr>
                  <a:t> </a:t>
                </a:r>
              </a:p>
            </p:txBody>
          </p:sp>
        </mc:Fallback>
      </mc:AlternateContent>
    </p:spTree>
    <p:extLst>
      <p:ext uri="{BB962C8B-B14F-4D97-AF65-F5344CB8AC3E}">
        <p14:creationId xmlns:p14="http://schemas.microsoft.com/office/powerpoint/2010/main" val="223498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FDA16-F7DC-43DA-409B-98C31FD177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3FC034-3D0F-8938-BA9B-6AF7ABF83C43}"/>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9B52814E-B2B3-5702-BFB9-BB5BCDFB4221}"/>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822FB6-9452-928E-A98F-60163835D0A3}"/>
                  </a:ext>
                </a:extLst>
              </p:cNvPr>
              <p:cNvSpPr>
                <a:spLocks noGrp="1"/>
              </p:cNvSpPr>
              <p:nvPr>
                <p:ph idx="1"/>
              </p:nvPr>
            </p:nvSpPr>
            <p:spPr>
              <a:xfrm>
                <a:off x="700636" y="2142989"/>
                <a:ext cx="10890730" cy="3786224"/>
              </a:xfrm>
            </p:spPr>
            <p:txBody>
              <a:bodyPr>
                <a:normAutofit/>
              </a:bodyPr>
              <a:lstStyle/>
              <a:p>
                <a:pPr marL="0" indent="0">
                  <a:buNone/>
                </a:pPr>
                <a:r>
                  <a:rPr lang="es-ES_tradnl" sz="2400" dirty="0"/>
                  <a:t>Una forma de </a:t>
                </a:r>
                <a:r>
                  <a:rPr lang="es-ES_tradnl" sz="2400" b="1" dirty="0">
                    <a:solidFill>
                      <a:schemeClr val="accent3"/>
                    </a:solidFill>
                  </a:rPr>
                  <a:t>normalizar</a:t>
                </a:r>
                <a:r>
                  <a:rPr lang="es-ES_tradnl" sz="2400" dirty="0"/>
                  <a:t> es hacer que los valores estén aproximadamente entre 0 y 1, utilizando el valor máximo y el valor mínimo:</a:t>
                </a:r>
              </a:p>
              <a:p>
                <a:pPr marL="0" indent="0">
                  <a:buNone/>
                </a:pPr>
                <a14:m>
                  <m:oMathPara xmlns:m="http://schemas.openxmlformats.org/officeDocument/2006/math">
                    <m:oMathParaPr>
                      <m:jc m:val="centerGroup"/>
                    </m:oMathParaPr>
                    <m:oMath xmlns:m="http://schemas.openxmlformats.org/officeDocument/2006/math">
                      <m:acc>
                        <m:accPr>
                          <m:chr m:val="̃"/>
                          <m:ctrlPr>
                            <a:rPr lang="es-ES_tradnl" sz="240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min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num>
                        <m:den>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max</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func>
                          <m:r>
                            <a:rPr lang="en-US" sz="2400" b="0" i="1" smtClean="0">
                              <a:latin typeface="Cambria Math" panose="02040503050406030204" pitchFamily="18" charset="0"/>
                            </a:rPr>
                            <m:t>−</m:t>
                          </m:r>
                          <m:r>
                            <m:rPr>
                              <m:sty m:val="p"/>
                            </m:rPr>
                            <a:rPr lang="en-US" sz="2400" b="0" i="0" smtClean="0">
                              <a:latin typeface="Cambria Math" panose="02040503050406030204" pitchFamily="18" charset="0"/>
                            </a:rPr>
                            <m:t>min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oMath>
                  </m:oMathPara>
                </a14:m>
                <a:endParaRPr lang="en-US" sz="2400" b="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58822FB6-9452-928E-A98F-60163835D0A3}"/>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67" r="-11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8214128D-4073-6BD6-E967-A13A890F661D}"/>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ECF2B6C7-B53E-B398-DCE4-31E141830623}"/>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Normalización o estandarización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DBC3DD-A3E5-9147-625D-23CB574B3AFD}"/>
                  </a:ext>
                </a:extLst>
              </p:cNvPr>
              <p:cNvSpPr txBox="1"/>
              <p:nvPr/>
            </p:nvSpPr>
            <p:spPr>
              <a:xfrm>
                <a:off x="1208523" y="4334042"/>
                <a:ext cx="11560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accent5"/>
                          </a:solidFill>
                          <a:latin typeface="Cambria Math" panose="02040503050406030204" pitchFamily="18" charset="0"/>
                        </a:rPr>
                        <m:t>min</m:t>
                      </m:r>
                      <m:r>
                        <a:rPr lang="en-US" sz="2400" b="0" i="1" smtClean="0">
                          <a:solidFill>
                            <a:schemeClr val="accent5"/>
                          </a:solidFill>
                          <a:latin typeface="Cambria Math" panose="02040503050406030204" pitchFamily="18" charset="0"/>
                        </a:rPr>
                        <m:t>⁡(</m:t>
                      </m:r>
                      <m:r>
                        <a:rPr lang="en-US" sz="2400" b="0" i="1" smtClean="0">
                          <a:solidFill>
                            <a:schemeClr val="accent5"/>
                          </a:solidFill>
                          <a:latin typeface="Cambria Math" panose="02040503050406030204" pitchFamily="18" charset="0"/>
                        </a:rPr>
                        <m:t>𝑥</m:t>
                      </m:r>
                      <m:r>
                        <a:rPr lang="en-US" sz="2400" b="0" i="1" smtClean="0">
                          <a:solidFill>
                            <a:schemeClr val="accent5"/>
                          </a:solidFill>
                          <a:latin typeface="Cambria Math" panose="02040503050406030204" pitchFamily="18" charset="0"/>
                        </a:rPr>
                        <m:t>)</m:t>
                      </m:r>
                    </m:oMath>
                  </m:oMathPara>
                </a14:m>
                <a:endParaRPr lang="es-ES_tradnl" sz="2400" dirty="0">
                  <a:solidFill>
                    <a:schemeClr val="accent5"/>
                  </a:solidFill>
                </a:endParaRPr>
              </a:p>
            </p:txBody>
          </p:sp>
        </mc:Choice>
        <mc:Fallback xmlns="">
          <p:sp>
            <p:nvSpPr>
              <p:cNvPr id="8" name="TextBox 7">
                <a:extLst>
                  <a:ext uri="{FF2B5EF4-FFF2-40B4-BE49-F238E27FC236}">
                    <a16:creationId xmlns:a16="http://schemas.microsoft.com/office/drawing/2014/main" id="{69DBC3DD-A3E5-9147-625D-23CB574B3AFD}"/>
                  </a:ext>
                </a:extLst>
              </p:cNvPr>
              <p:cNvSpPr txBox="1">
                <a:spLocks noRot="1" noChangeAspect="1" noMove="1" noResize="1" noEditPoints="1" noAdjustHandles="1" noChangeArrowheads="1" noChangeShapeType="1" noTextEdit="1"/>
              </p:cNvSpPr>
              <p:nvPr/>
            </p:nvSpPr>
            <p:spPr>
              <a:xfrm>
                <a:off x="1208523" y="4334042"/>
                <a:ext cx="1156010" cy="461665"/>
              </a:xfrm>
              <a:prstGeom prst="rect">
                <a:avLst/>
              </a:prstGeom>
              <a:blipFill>
                <a:blip r:embed="rId5"/>
                <a:stretch>
                  <a:fillRect r="-2174" b="-2162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E5D45CE-43DA-C978-DF26-DB7A5DCA6560}"/>
                  </a:ext>
                </a:extLst>
              </p:cNvPr>
              <p:cNvSpPr txBox="1"/>
              <p:nvPr/>
            </p:nvSpPr>
            <p:spPr>
              <a:xfrm>
                <a:off x="1191989" y="4982920"/>
                <a:ext cx="11560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accent2"/>
                          </a:solidFill>
                          <a:latin typeface="Cambria Math" panose="02040503050406030204" pitchFamily="18" charset="0"/>
                        </a:rPr>
                        <m:t>max</m:t>
                      </m:r>
                      <m:r>
                        <a:rPr lang="en-US" sz="2400" b="0" i="1" smtClean="0">
                          <a:solidFill>
                            <a:schemeClr val="accent2"/>
                          </a:solidFill>
                          <a:latin typeface="Cambria Math" panose="02040503050406030204" pitchFamily="18" charset="0"/>
                        </a:rPr>
                        <m:t>⁡(</m:t>
                      </m:r>
                      <m:r>
                        <a:rPr lang="en-US" sz="2400" b="0" i="1" smtClean="0">
                          <a:solidFill>
                            <a:schemeClr val="accent2"/>
                          </a:solidFill>
                          <a:latin typeface="Cambria Math" panose="02040503050406030204" pitchFamily="18" charset="0"/>
                        </a:rPr>
                        <m:t>𝑥</m:t>
                      </m:r>
                      <m:r>
                        <a:rPr lang="en-US" sz="2400" b="0" i="1" smtClean="0">
                          <a:solidFill>
                            <a:schemeClr val="accent2"/>
                          </a:solidFill>
                          <a:latin typeface="Cambria Math" panose="02040503050406030204" pitchFamily="18" charset="0"/>
                        </a:rPr>
                        <m:t>)</m:t>
                      </m:r>
                    </m:oMath>
                  </m:oMathPara>
                </a14:m>
                <a:endParaRPr lang="es-ES_tradnl" sz="2400" dirty="0">
                  <a:solidFill>
                    <a:schemeClr val="accent2"/>
                  </a:solidFill>
                </a:endParaRPr>
              </a:p>
            </p:txBody>
          </p:sp>
        </mc:Choice>
        <mc:Fallback xmlns="">
          <p:sp>
            <p:nvSpPr>
              <p:cNvPr id="9" name="TextBox 8">
                <a:extLst>
                  <a:ext uri="{FF2B5EF4-FFF2-40B4-BE49-F238E27FC236}">
                    <a16:creationId xmlns:a16="http://schemas.microsoft.com/office/drawing/2014/main" id="{FE5D45CE-43DA-C978-DF26-DB7A5DCA6560}"/>
                  </a:ext>
                </a:extLst>
              </p:cNvPr>
              <p:cNvSpPr txBox="1">
                <a:spLocks noRot="1" noChangeAspect="1" noMove="1" noResize="1" noEditPoints="1" noAdjustHandles="1" noChangeArrowheads="1" noChangeShapeType="1" noTextEdit="1"/>
              </p:cNvSpPr>
              <p:nvPr/>
            </p:nvSpPr>
            <p:spPr>
              <a:xfrm>
                <a:off x="1191989" y="4982920"/>
                <a:ext cx="1156010" cy="461665"/>
              </a:xfrm>
              <a:prstGeom prst="rect">
                <a:avLst/>
              </a:prstGeom>
              <a:blipFill>
                <a:blip r:embed="rId6"/>
                <a:stretch>
                  <a:fillRect r="-5495" b="-21622"/>
                </a:stretch>
              </a:blipFill>
            </p:spPr>
            <p:txBody>
              <a:bodyPr/>
              <a:lstStyle/>
              <a:p>
                <a:r>
                  <a:rPr lang="es-ES_tradnl">
                    <a:noFill/>
                  </a:rPr>
                  <a:t> </a:t>
                </a:r>
              </a:p>
            </p:txBody>
          </p:sp>
        </mc:Fallback>
      </mc:AlternateContent>
      <p:sp>
        <p:nvSpPr>
          <p:cNvPr id="10" name="Right Brace 9">
            <a:extLst>
              <a:ext uri="{FF2B5EF4-FFF2-40B4-BE49-F238E27FC236}">
                <a16:creationId xmlns:a16="http://schemas.microsoft.com/office/drawing/2014/main" id="{78E8074C-B6C0-CA5D-C2C6-75E901AEB447}"/>
              </a:ext>
            </a:extLst>
          </p:cNvPr>
          <p:cNvSpPr/>
          <p:nvPr/>
        </p:nvSpPr>
        <p:spPr>
          <a:xfrm>
            <a:off x="2364533" y="4334042"/>
            <a:ext cx="215590" cy="1297756"/>
          </a:xfrm>
          <a:prstGeom prst="righ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11" name="TextBox 10">
            <a:extLst>
              <a:ext uri="{FF2B5EF4-FFF2-40B4-BE49-F238E27FC236}">
                <a16:creationId xmlns:a16="http://schemas.microsoft.com/office/drawing/2014/main" id="{3CDEEC16-C16C-B58A-4E98-05CA5BB2F496}"/>
              </a:ext>
            </a:extLst>
          </p:cNvPr>
          <p:cNvSpPr txBox="1"/>
          <p:nvPr/>
        </p:nvSpPr>
        <p:spPr>
          <a:xfrm>
            <a:off x="2596657" y="4761178"/>
            <a:ext cx="2480166" cy="400110"/>
          </a:xfrm>
          <a:prstGeom prst="rect">
            <a:avLst/>
          </a:prstGeom>
          <a:noFill/>
        </p:spPr>
        <p:txBody>
          <a:bodyPr wrap="none" rtlCol="0">
            <a:spAutoFit/>
          </a:bodyPr>
          <a:lstStyle/>
          <a:p>
            <a:r>
              <a:rPr lang="es-ES_tradnl" sz="2000" dirty="0">
                <a:solidFill>
                  <a:srgbClr val="00B050"/>
                </a:solidFill>
              </a:rPr>
              <a:t>Set de entrenamiento</a:t>
            </a:r>
          </a:p>
        </p:txBody>
      </p:sp>
      <p:sp>
        <p:nvSpPr>
          <p:cNvPr id="12" name="TextBox 11">
            <a:extLst>
              <a:ext uri="{FF2B5EF4-FFF2-40B4-BE49-F238E27FC236}">
                <a16:creationId xmlns:a16="http://schemas.microsoft.com/office/drawing/2014/main" id="{8E877494-A574-6ACC-E095-8935C606CC53}"/>
              </a:ext>
            </a:extLst>
          </p:cNvPr>
          <p:cNvSpPr txBox="1"/>
          <p:nvPr/>
        </p:nvSpPr>
        <p:spPr>
          <a:xfrm>
            <a:off x="5568176" y="4103210"/>
            <a:ext cx="5028492" cy="461665"/>
          </a:xfrm>
          <a:prstGeom prst="rect">
            <a:avLst/>
          </a:prstGeom>
          <a:noFill/>
        </p:spPr>
        <p:txBody>
          <a:bodyPr wrap="none" rtlCol="0">
            <a:spAutoFit/>
          </a:bodyPr>
          <a:lstStyle/>
          <a:p>
            <a:r>
              <a:rPr lang="es-ES_tradnl" sz="2400" dirty="0">
                <a:solidFill>
                  <a:schemeClr val="accent3"/>
                </a:solidFill>
              </a:rPr>
              <a:t>Si se necesita normalizar entre -1 y 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65E2160-873F-7941-4DA1-9A72AFFC3C09}"/>
                  </a:ext>
                </a:extLst>
              </p:cNvPr>
              <p:cNvSpPr txBox="1"/>
              <p:nvPr/>
            </p:nvSpPr>
            <p:spPr>
              <a:xfrm>
                <a:off x="6796894" y="4814725"/>
                <a:ext cx="3640647" cy="7331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ES_tradnl" sz="2000" i="1" smtClean="0">
                              <a:solidFill>
                                <a:schemeClr val="accent3"/>
                              </a:solidFill>
                              <a:latin typeface="Cambria Math" panose="02040503050406030204" pitchFamily="18" charset="0"/>
                            </a:rPr>
                          </m:ctrlPr>
                        </m:accPr>
                        <m:e>
                          <m:r>
                            <a:rPr lang="en-US" sz="2000" b="0" i="1" smtClean="0">
                              <a:solidFill>
                                <a:schemeClr val="accent3"/>
                              </a:solidFill>
                              <a:latin typeface="Cambria Math" panose="02040503050406030204" pitchFamily="18" charset="0"/>
                            </a:rPr>
                            <m:t>𝑥</m:t>
                          </m:r>
                        </m:e>
                      </m:acc>
                      <m:r>
                        <a:rPr lang="en-US" sz="2000" b="0" i="1" smtClean="0">
                          <a:solidFill>
                            <a:schemeClr val="accent3"/>
                          </a:solidFill>
                          <a:latin typeface="Cambria Math" panose="02040503050406030204" pitchFamily="18" charset="0"/>
                        </a:rPr>
                        <m:t>=2</m:t>
                      </m:r>
                      <m:f>
                        <m:fPr>
                          <m:ctrlPr>
                            <a:rPr lang="en-US" sz="2000" b="0" i="1" smtClean="0">
                              <a:solidFill>
                                <a:schemeClr val="accent3"/>
                              </a:solidFill>
                              <a:latin typeface="Cambria Math" panose="02040503050406030204" pitchFamily="18" charset="0"/>
                            </a:rPr>
                          </m:ctrlPr>
                        </m:fPr>
                        <m:num>
                          <m:r>
                            <a:rPr lang="en-US" sz="2000" b="0" i="1" smtClean="0">
                              <a:solidFill>
                                <a:schemeClr val="accent3"/>
                              </a:solidFill>
                              <a:latin typeface="Cambria Math" panose="02040503050406030204" pitchFamily="18" charset="0"/>
                            </a:rPr>
                            <m:t>𝑥</m:t>
                          </m:r>
                          <m:r>
                            <a:rPr lang="en-US" sz="2000" b="0" i="1" smtClean="0">
                              <a:solidFill>
                                <a:schemeClr val="accent3"/>
                              </a:solidFill>
                              <a:latin typeface="Cambria Math" panose="02040503050406030204" pitchFamily="18" charset="0"/>
                            </a:rPr>
                            <m:t>−</m:t>
                          </m:r>
                          <m:r>
                            <m:rPr>
                              <m:sty m:val="p"/>
                            </m:rPr>
                            <a:rPr lang="en-US" sz="2000" b="0" i="0" smtClean="0">
                              <a:solidFill>
                                <a:schemeClr val="accent3"/>
                              </a:solidFill>
                              <a:latin typeface="Cambria Math" panose="02040503050406030204" pitchFamily="18" charset="0"/>
                            </a:rPr>
                            <m:t>min</m:t>
                          </m:r>
                          <m:r>
                            <a:rPr lang="en-US" sz="2000" b="0" i="1" smtClean="0">
                              <a:solidFill>
                                <a:schemeClr val="accent3"/>
                              </a:solidFill>
                              <a:latin typeface="Cambria Math" panose="02040503050406030204" pitchFamily="18" charset="0"/>
                            </a:rPr>
                            <m:t>⁡(</m:t>
                          </m:r>
                          <m:r>
                            <a:rPr lang="en-US" sz="2000" b="0" i="1" smtClean="0">
                              <a:solidFill>
                                <a:schemeClr val="accent3"/>
                              </a:solidFill>
                              <a:latin typeface="Cambria Math" panose="02040503050406030204" pitchFamily="18" charset="0"/>
                            </a:rPr>
                            <m:t>𝑥</m:t>
                          </m:r>
                          <m:r>
                            <a:rPr lang="en-US" sz="2000" b="0" i="1" smtClean="0">
                              <a:solidFill>
                                <a:schemeClr val="accent3"/>
                              </a:solidFill>
                              <a:latin typeface="Cambria Math" panose="02040503050406030204" pitchFamily="18" charset="0"/>
                            </a:rPr>
                            <m:t>)</m:t>
                          </m:r>
                        </m:num>
                        <m:den>
                          <m:func>
                            <m:funcPr>
                              <m:ctrlPr>
                                <a:rPr lang="en-US" sz="2000" b="0" i="1" smtClean="0">
                                  <a:solidFill>
                                    <a:schemeClr val="accent3"/>
                                  </a:solidFill>
                                  <a:latin typeface="Cambria Math" panose="02040503050406030204" pitchFamily="18" charset="0"/>
                                </a:rPr>
                              </m:ctrlPr>
                            </m:funcPr>
                            <m:fName>
                              <m:r>
                                <m:rPr>
                                  <m:sty m:val="p"/>
                                </m:rPr>
                                <a:rPr lang="en-US" sz="2000" b="0" i="0" smtClean="0">
                                  <a:solidFill>
                                    <a:schemeClr val="accent3"/>
                                  </a:solidFill>
                                  <a:latin typeface="Cambria Math" panose="02040503050406030204" pitchFamily="18" charset="0"/>
                                </a:rPr>
                                <m:t>max</m:t>
                              </m:r>
                            </m:fName>
                            <m:e>
                              <m:d>
                                <m:dPr>
                                  <m:ctrlPr>
                                    <a:rPr lang="en-US" sz="2000" b="0" i="1" smtClean="0">
                                      <a:solidFill>
                                        <a:schemeClr val="accent3"/>
                                      </a:solidFill>
                                      <a:latin typeface="Cambria Math" panose="02040503050406030204" pitchFamily="18" charset="0"/>
                                    </a:rPr>
                                  </m:ctrlPr>
                                </m:dPr>
                                <m:e>
                                  <m:r>
                                    <a:rPr lang="en-US" sz="2000" b="0" i="1" smtClean="0">
                                      <a:solidFill>
                                        <a:schemeClr val="accent3"/>
                                      </a:solidFill>
                                      <a:latin typeface="Cambria Math" panose="02040503050406030204" pitchFamily="18" charset="0"/>
                                    </a:rPr>
                                    <m:t>𝑥</m:t>
                                  </m:r>
                                </m:e>
                              </m:d>
                            </m:e>
                          </m:func>
                          <m:r>
                            <a:rPr lang="en-US" sz="2000" b="0" i="1" smtClean="0">
                              <a:solidFill>
                                <a:schemeClr val="accent3"/>
                              </a:solidFill>
                              <a:latin typeface="Cambria Math" panose="02040503050406030204" pitchFamily="18" charset="0"/>
                            </a:rPr>
                            <m:t>−</m:t>
                          </m:r>
                          <m:r>
                            <m:rPr>
                              <m:sty m:val="p"/>
                            </m:rPr>
                            <a:rPr lang="en-US" sz="2000" b="0" i="0" smtClean="0">
                              <a:solidFill>
                                <a:schemeClr val="accent3"/>
                              </a:solidFill>
                              <a:latin typeface="Cambria Math" panose="02040503050406030204" pitchFamily="18" charset="0"/>
                            </a:rPr>
                            <m:t>min</m:t>
                          </m:r>
                          <m:r>
                            <a:rPr lang="en-US" sz="2000" b="0" i="1" smtClean="0">
                              <a:solidFill>
                                <a:schemeClr val="accent3"/>
                              </a:solidFill>
                              <a:latin typeface="Cambria Math" panose="02040503050406030204" pitchFamily="18" charset="0"/>
                            </a:rPr>
                            <m:t>⁡(</m:t>
                          </m:r>
                          <m:r>
                            <a:rPr lang="en-US" sz="2000" b="0" i="1" smtClean="0">
                              <a:solidFill>
                                <a:schemeClr val="accent3"/>
                              </a:solidFill>
                              <a:latin typeface="Cambria Math" panose="02040503050406030204" pitchFamily="18" charset="0"/>
                            </a:rPr>
                            <m:t>𝑥</m:t>
                          </m:r>
                          <m:r>
                            <a:rPr lang="en-US" sz="2000" b="0" i="1" smtClean="0">
                              <a:solidFill>
                                <a:schemeClr val="accent3"/>
                              </a:solidFill>
                              <a:latin typeface="Cambria Math" panose="02040503050406030204" pitchFamily="18" charset="0"/>
                            </a:rPr>
                            <m:t>)</m:t>
                          </m:r>
                        </m:den>
                      </m:f>
                      <m:r>
                        <a:rPr lang="en-US" sz="2000" b="0" i="1" smtClean="0">
                          <a:solidFill>
                            <a:schemeClr val="accent3"/>
                          </a:solidFill>
                          <a:latin typeface="Cambria Math" panose="02040503050406030204" pitchFamily="18" charset="0"/>
                        </a:rPr>
                        <m:t>−1</m:t>
                      </m:r>
                    </m:oMath>
                  </m:oMathPara>
                </a14:m>
                <a:endParaRPr lang="es-ES_tradnl" sz="2000" dirty="0">
                  <a:solidFill>
                    <a:schemeClr val="accent3"/>
                  </a:solidFill>
                </a:endParaRPr>
              </a:p>
            </p:txBody>
          </p:sp>
        </mc:Choice>
        <mc:Fallback xmlns="">
          <p:sp>
            <p:nvSpPr>
              <p:cNvPr id="14" name="TextBox 13">
                <a:extLst>
                  <a:ext uri="{FF2B5EF4-FFF2-40B4-BE49-F238E27FC236}">
                    <a16:creationId xmlns:a16="http://schemas.microsoft.com/office/drawing/2014/main" id="{B65E2160-873F-7941-4DA1-9A72AFFC3C09}"/>
                  </a:ext>
                </a:extLst>
              </p:cNvPr>
              <p:cNvSpPr txBox="1">
                <a:spLocks noRot="1" noChangeAspect="1" noMove="1" noResize="1" noEditPoints="1" noAdjustHandles="1" noChangeArrowheads="1" noChangeShapeType="1" noTextEdit="1"/>
              </p:cNvSpPr>
              <p:nvPr/>
            </p:nvSpPr>
            <p:spPr>
              <a:xfrm>
                <a:off x="6796894" y="4814725"/>
                <a:ext cx="3640647" cy="733149"/>
              </a:xfrm>
              <a:prstGeom prst="rect">
                <a:avLst/>
              </a:prstGeom>
              <a:blipFill>
                <a:blip r:embed="rId7"/>
                <a:stretch>
                  <a:fillRect t="-1724" b="-10345"/>
                </a:stretch>
              </a:blipFill>
            </p:spPr>
            <p:txBody>
              <a:bodyPr/>
              <a:lstStyle/>
              <a:p>
                <a:r>
                  <a:rPr lang="es-ES_tradnl">
                    <a:noFill/>
                  </a:rPr>
                  <a:t> </a:t>
                </a:r>
              </a:p>
            </p:txBody>
          </p:sp>
        </mc:Fallback>
      </mc:AlternateContent>
    </p:spTree>
    <p:extLst>
      <p:ext uri="{BB962C8B-B14F-4D97-AF65-F5344CB8AC3E}">
        <p14:creationId xmlns:p14="http://schemas.microsoft.com/office/powerpoint/2010/main" val="3112233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noProof="1"/>
                  <a:t>Otra forma es aplicando la </a:t>
                </a:r>
                <a:r>
                  <a:rPr lang="es-ES_tradnl" sz="2400" b="1" noProof="1">
                    <a:solidFill>
                      <a:schemeClr val="accent1"/>
                    </a:solidFill>
                  </a:rPr>
                  <a:t>estandarización</a:t>
                </a:r>
                <a:r>
                  <a:rPr lang="es-ES_tradnl" sz="2400" noProof="1"/>
                  <a:t>, que es menos sensible a los </a:t>
                </a:r>
                <a:r>
                  <a:rPr lang="es-ES_tradnl" sz="2400" b="1" i="1" noProof="1">
                    <a:solidFill>
                      <a:schemeClr val="accent3"/>
                    </a:solidFill>
                  </a:rPr>
                  <a:t>outliers</a:t>
                </a:r>
                <a:r>
                  <a:rPr lang="es-ES_tradnl" sz="2400" noProof="1"/>
                  <a:t>:</a:t>
                </a:r>
                <a:br>
                  <a:rPr lang="es-ES_tradnl" sz="2400" noProof="1"/>
                </a:br>
                <a:endParaRPr lang="es-ES_tradnl" sz="2400" noProof="1"/>
              </a:p>
              <a:p>
                <a:pPr marL="0" indent="0" algn="ctr">
                  <a:buNone/>
                </a:pPr>
                <a14:m>
                  <m:oMathPara xmlns:m="http://schemas.openxmlformats.org/officeDocument/2006/math">
                    <m:oMathParaPr>
                      <m:jc m:val="centerGroup"/>
                    </m:oMathParaPr>
                    <m:oMath xmlns:m="http://schemas.openxmlformats.org/officeDocument/2006/math">
                      <m:acc>
                        <m:accPr>
                          <m:chr m:val="̃"/>
                          <m:ctrlPr>
                            <a:rPr lang="es-ES_tradnl"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𝑥</m:t>
                          </m:r>
                          <m:r>
                            <a:rPr lang="en-US" sz="2400" i="1">
                              <a:latin typeface="Cambria Math" panose="02040503050406030204" pitchFamily="18" charset="0"/>
                            </a:rPr>
                            <m:t>−</m:t>
                          </m:r>
                          <m:r>
                            <m:rPr>
                              <m:sty m:val="p"/>
                            </m:rPr>
                            <a:rPr lang="en-US" sz="2400" b="0" i="0" smtClean="0">
                              <a:latin typeface="Cambria Math" panose="02040503050406030204" pitchFamily="18" charset="0"/>
                            </a:rPr>
                            <m:t>mean</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num>
                        <m:den>
                          <m:func>
                            <m:funcPr>
                              <m:ctrlPr>
                                <a:rPr lang="en-US" sz="2400" i="1">
                                  <a:latin typeface="Cambria Math" panose="02040503050406030204" pitchFamily="18" charset="0"/>
                                </a:rPr>
                              </m:ctrlPr>
                            </m:funcPr>
                            <m:fName>
                              <m:r>
                                <m:rPr>
                                  <m:sty m:val="p"/>
                                </m:rPr>
                                <a:rPr lang="en-US" sz="2400" b="0" i="0" smtClean="0">
                                  <a:latin typeface="Cambria Math" panose="02040503050406030204" pitchFamily="18" charset="0"/>
                                </a:rPr>
                                <m:t>std</m:t>
                              </m:r>
                            </m:fName>
                            <m:e>
                              <m:d>
                                <m:dPr>
                                  <m:ctrlPr>
                                    <a:rPr lang="en-US" sz="2400" i="1">
                                      <a:latin typeface="Cambria Math" panose="02040503050406030204" pitchFamily="18" charset="0"/>
                                    </a:rPr>
                                  </m:ctrlPr>
                                </m:dPr>
                                <m:e>
                                  <m:r>
                                    <a:rPr lang="en-US" sz="2400" i="1">
                                      <a:latin typeface="Cambria Math" panose="02040503050406030204" pitchFamily="18" charset="0"/>
                                    </a:rPr>
                                    <m:t>𝑥</m:t>
                                  </m:r>
                                </m:e>
                              </m:d>
                            </m:e>
                          </m:func>
                        </m:den>
                      </m:f>
                    </m:oMath>
                  </m:oMathPara>
                </a14:m>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Normalización o estandarización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FF6B3-262B-E392-B57C-69151BD7B3BB}"/>
                  </a:ext>
                </a:extLst>
              </p:cNvPr>
              <p:cNvSpPr txBox="1"/>
              <p:nvPr/>
            </p:nvSpPr>
            <p:spPr>
              <a:xfrm>
                <a:off x="4545414" y="4349430"/>
                <a:ext cx="11560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accent6"/>
                          </a:solidFill>
                          <a:latin typeface="Cambria Math" panose="02040503050406030204" pitchFamily="18" charset="0"/>
                        </a:rPr>
                        <m:t>mean</m:t>
                      </m:r>
                      <m:r>
                        <a:rPr lang="en-US" sz="2400" b="0" i="1" smtClean="0">
                          <a:solidFill>
                            <a:schemeClr val="accent6"/>
                          </a:solidFill>
                          <a:latin typeface="Cambria Math" panose="02040503050406030204" pitchFamily="18" charset="0"/>
                        </a:rPr>
                        <m:t>⁡(</m:t>
                      </m:r>
                      <m:r>
                        <a:rPr lang="en-US" sz="2400" b="0" i="1" smtClean="0">
                          <a:solidFill>
                            <a:schemeClr val="accent6"/>
                          </a:solidFill>
                          <a:latin typeface="Cambria Math" panose="02040503050406030204" pitchFamily="18" charset="0"/>
                        </a:rPr>
                        <m:t>𝑥</m:t>
                      </m:r>
                      <m:r>
                        <a:rPr lang="en-US" sz="2400" b="0" i="1" smtClean="0">
                          <a:solidFill>
                            <a:schemeClr val="accent6"/>
                          </a:solidFill>
                          <a:latin typeface="Cambria Math" panose="02040503050406030204" pitchFamily="18" charset="0"/>
                        </a:rPr>
                        <m:t>)</m:t>
                      </m:r>
                    </m:oMath>
                  </m:oMathPara>
                </a14:m>
                <a:endParaRPr lang="es-ES_tradnl" sz="2400" dirty="0">
                  <a:solidFill>
                    <a:schemeClr val="accent6"/>
                  </a:solidFill>
                </a:endParaRPr>
              </a:p>
            </p:txBody>
          </p:sp>
        </mc:Choice>
        <mc:Fallback xmlns="">
          <p:sp>
            <p:nvSpPr>
              <p:cNvPr id="6" name="TextBox 5">
                <a:extLst>
                  <a:ext uri="{FF2B5EF4-FFF2-40B4-BE49-F238E27FC236}">
                    <a16:creationId xmlns:a16="http://schemas.microsoft.com/office/drawing/2014/main" id="{D53FF6B3-262B-E392-B57C-69151BD7B3BB}"/>
                  </a:ext>
                </a:extLst>
              </p:cNvPr>
              <p:cNvSpPr txBox="1">
                <a:spLocks noRot="1" noChangeAspect="1" noMove="1" noResize="1" noEditPoints="1" noAdjustHandles="1" noChangeArrowheads="1" noChangeShapeType="1" noTextEdit="1"/>
              </p:cNvSpPr>
              <p:nvPr/>
            </p:nvSpPr>
            <p:spPr>
              <a:xfrm>
                <a:off x="4545414" y="4349430"/>
                <a:ext cx="1156010" cy="461665"/>
              </a:xfrm>
              <a:prstGeom prst="rect">
                <a:avLst/>
              </a:prstGeom>
              <a:blipFill>
                <a:blip r:embed="rId5"/>
                <a:stretch>
                  <a:fillRect r="-19780" b="-2162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FA89-45DD-2C91-8B33-270FC5119793}"/>
                  </a:ext>
                </a:extLst>
              </p:cNvPr>
              <p:cNvSpPr txBox="1"/>
              <p:nvPr/>
            </p:nvSpPr>
            <p:spPr>
              <a:xfrm>
                <a:off x="4626640" y="4976621"/>
                <a:ext cx="11560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rgbClr val="0070C0"/>
                          </a:solidFill>
                          <a:latin typeface="Cambria Math" panose="02040503050406030204" pitchFamily="18" charset="0"/>
                        </a:rPr>
                        <m:t>std</m:t>
                      </m:r>
                      <m:r>
                        <a:rPr lang="en-US" sz="2400" b="0" i="1" smtClean="0">
                          <a:solidFill>
                            <a:srgbClr val="0070C0"/>
                          </a:solidFill>
                          <a:latin typeface="Cambria Math" panose="02040503050406030204" pitchFamily="18" charset="0"/>
                        </a:rPr>
                        <m:t>⁡(</m:t>
                      </m:r>
                      <m:r>
                        <a:rPr lang="en-US" sz="2400" b="0" i="1" smtClean="0">
                          <a:solidFill>
                            <a:srgbClr val="0070C0"/>
                          </a:solidFill>
                          <a:latin typeface="Cambria Math" panose="02040503050406030204" pitchFamily="18" charset="0"/>
                        </a:rPr>
                        <m:t>𝑥</m:t>
                      </m:r>
                      <m:r>
                        <a:rPr lang="en-US" sz="2400" b="0" i="1" smtClean="0">
                          <a:solidFill>
                            <a:srgbClr val="0070C0"/>
                          </a:solidFill>
                          <a:latin typeface="Cambria Math" panose="02040503050406030204" pitchFamily="18" charset="0"/>
                        </a:rPr>
                        <m:t>)</m:t>
                      </m:r>
                    </m:oMath>
                  </m:oMathPara>
                </a14:m>
                <a:endParaRPr lang="es-ES_tradnl" sz="2400" dirty="0">
                  <a:solidFill>
                    <a:srgbClr val="0070C0"/>
                  </a:solidFill>
                </a:endParaRPr>
              </a:p>
            </p:txBody>
          </p:sp>
        </mc:Choice>
        <mc:Fallback xmlns="">
          <p:sp>
            <p:nvSpPr>
              <p:cNvPr id="8" name="TextBox 7">
                <a:extLst>
                  <a:ext uri="{FF2B5EF4-FFF2-40B4-BE49-F238E27FC236}">
                    <a16:creationId xmlns:a16="http://schemas.microsoft.com/office/drawing/2014/main" id="{33F0FA89-45DD-2C91-8B33-270FC5119793}"/>
                  </a:ext>
                </a:extLst>
              </p:cNvPr>
              <p:cNvSpPr txBox="1">
                <a:spLocks noRot="1" noChangeAspect="1" noMove="1" noResize="1" noEditPoints="1" noAdjustHandles="1" noChangeArrowheads="1" noChangeShapeType="1" noTextEdit="1"/>
              </p:cNvSpPr>
              <p:nvPr/>
            </p:nvSpPr>
            <p:spPr>
              <a:xfrm>
                <a:off x="4626640" y="4976621"/>
                <a:ext cx="1156010" cy="461665"/>
              </a:xfrm>
              <a:prstGeom prst="rect">
                <a:avLst/>
              </a:prstGeom>
              <a:blipFill>
                <a:blip r:embed="rId6"/>
                <a:stretch>
                  <a:fillRect b="-18421"/>
                </a:stretch>
              </a:blipFill>
            </p:spPr>
            <p:txBody>
              <a:bodyPr/>
              <a:lstStyle/>
              <a:p>
                <a:r>
                  <a:rPr lang="es-ES_tradnl">
                    <a:noFill/>
                  </a:rPr>
                  <a:t> </a:t>
                </a:r>
              </a:p>
            </p:txBody>
          </p:sp>
        </mc:Fallback>
      </mc:AlternateContent>
      <p:sp>
        <p:nvSpPr>
          <p:cNvPr id="9" name="Right Brace 8">
            <a:extLst>
              <a:ext uri="{FF2B5EF4-FFF2-40B4-BE49-F238E27FC236}">
                <a16:creationId xmlns:a16="http://schemas.microsoft.com/office/drawing/2014/main" id="{9ACD230A-46E7-C477-AF40-190F363E09BF}"/>
              </a:ext>
            </a:extLst>
          </p:cNvPr>
          <p:cNvSpPr/>
          <p:nvPr/>
        </p:nvSpPr>
        <p:spPr>
          <a:xfrm>
            <a:off x="5863876" y="4349430"/>
            <a:ext cx="215590" cy="1297756"/>
          </a:xfrm>
          <a:prstGeom prst="righ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10" name="TextBox 9">
            <a:extLst>
              <a:ext uri="{FF2B5EF4-FFF2-40B4-BE49-F238E27FC236}">
                <a16:creationId xmlns:a16="http://schemas.microsoft.com/office/drawing/2014/main" id="{4557D2E8-4B44-772C-8AF7-78E90B399E76}"/>
              </a:ext>
            </a:extLst>
          </p:cNvPr>
          <p:cNvSpPr txBox="1"/>
          <p:nvPr/>
        </p:nvSpPr>
        <p:spPr>
          <a:xfrm>
            <a:off x="6096000" y="4776566"/>
            <a:ext cx="2480166" cy="400110"/>
          </a:xfrm>
          <a:prstGeom prst="rect">
            <a:avLst/>
          </a:prstGeom>
          <a:noFill/>
        </p:spPr>
        <p:txBody>
          <a:bodyPr wrap="none" rtlCol="0">
            <a:spAutoFit/>
          </a:bodyPr>
          <a:lstStyle/>
          <a:p>
            <a:r>
              <a:rPr lang="es-ES_tradnl" sz="2000" dirty="0">
                <a:solidFill>
                  <a:srgbClr val="00B050"/>
                </a:solidFill>
              </a:rPr>
              <a:t>Set de entrenamiento</a:t>
            </a:r>
          </a:p>
        </p:txBody>
      </p:sp>
    </p:spTree>
    <p:extLst>
      <p:ext uri="{BB962C8B-B14F-4D97-AF65-F5344CB8AC3E}">
        <p14:creationId xmlns:p14="http://schemas.microsoft.com/office/powerpoint/2010/main" val="3916826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La regresión lineal utiliza variables numéricas para predecir un valor. ¿Cómo podemos usar </a:t>
            </a:r>
            <a:r>
              <a:rPr lang="es-ES_tradnl" b="1" dirty="0">
                <a:solidFill>
                  <a:schemeClr val="accent1"/>
                </a:solidFill>
              </a:rPr>
              <a:t>variables categóricas</a:t>
            </a:r>
            <a:r>
              <a:rPr lang="es-ES_tradnl" dirty="0"/>
              <a:t>?</a:t>
            </a:r>
          </a:p>
          <a:p>
            <a:pPr marL="0" indent="0">
              <a:buNone/>
            </a:pPr>
            <a:r>
              <a:rPr lang="es-ES_tradnl" dirty="0"/>
              <a:t>Para poder usarlas, debemos transformarlas en </a:t>
            </a:r>
            <a:r>
              <a:rPr lang="es-ES_tradnl" b="1" i="1" dirty="0">
                <a:solidFill>
                  <a:schemeClr val="accent3"/>
                </a:solidFill>
              </a:rPr>
              <a:t>numéricas mediante alguna codificación</a:t>
            </a:r>
            <a:r>
              <a:rPr lang="es-ES_tradnl" dirty="0"/>
              <a:t>. </a:t>
            </a:r>
          </a:p>
          <a:p>
            <a:pPr marL="0" indent="0">
              <a:buNone/>
            </a:pPr>
            <a:r>
              <a:rPr lang="es-ES_tradnl" dirty="0"/>
              <a:t>En el caso de </a:t>
            </a:r>
            <a:r>
              <a:rPr lang="es-ES_tradnl" b="1" dirty="0">
                <a:solidFill>
                  <a:schemeClr val="accent6">
                    <a:lumMod val="60000"/>
                    <a:lumOff val="40000"/>
                  </a:schemeClr>
                </a:solidFill>
              </a:rPr>
              <a:t>variables categóricas ordinales</a:t>
            </a:r>
            <a:r>
              <a:rPr lang="es-ES_tradnl" dirty="0"/>
              <a:t>, podemos asociarles un número:</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pic>
        <p:nvPicPr>
          <p:cNvPr id="6" name="Picture 5">
            <a:extLst>
              <a:ext uri="{FF2B5EF4-FFF2-40B4-BE49-F238E27FC236}">
                <a16:creationId xmlns:a16="http://schemas.microsoft.com/office/drawing/2014/main" id="{64A5937B-6D3A-090A-7A5F-152F13FCC141}"/>
              </a:ext>
            </a:extLst>
          </p:cNvPr>
          <p:cNvPicPr>
            <a:picLocks noChangeAspect="1"/>
          </p:cNvPicPr>
          <p:nvPr/>
        </p:nvPicPr>
        <p:blipFill>
          <a:blip r:embed="rId4"/>
          <a:stretch>
            <a:fillRect/>
          </a:stretch>
        </p:blipFill>
        <p:spPr>
          <a:xfrm>
            <a:off x="3623243" y="3903105"/>
            <a:ext cx="1844341" cy="2145049"/>
          </a:xfrm>
          <a:prstGeom prst="rect">
            <a:avLst/>
          </a:prstGeom>
        </p:spPr>
      </p:pic>
      <p:sp>
        <p:nvSpPr>
          <p:cNvPr id="8" name="TextBox 7">
            <a:extLst>
              <a:ext uri="{FF2B5EF4-FFF2-40B4-BE49-F238E27FC236}">
                <a16:creationId xmlns:a16="http://schemas.microsoft.com/office/drawing/2014/main" id="{212F3D39-FEFD-0183-7877-76E114C359FD}"/>
              </a:ext>
            </a:extLst>
          </p:cNvPr>
          <p:cNvSpPr txBox="1"/>
          <p:nvPr/>
        </p:nvSpPr>
        <p:spPr>
          <a:xfrm>
            <a:off x="5548351" y="3903105"/>
            <a:ext cx="2755589" cy="1938992"/>
          </a:xfrm>
          <a:prstGeom prst="rect">
            <a:avLst/>
          </a:prstGeom>
          <a:noFill/>
        </p:spPr>
        <p:txBody>
          <a:bodyPr wrap="square" rtlCol="0">
            <a:spAutoFit/>
          </a:bodyPr>
          <a:lstStyle/>
          <a:p>
            <a:r>
              <a:rPr lang="es-ES_tradnl" sz="2400" dirty="0">
                <a:solidFill>
                  <a:srgbClr val="A97829"/>
                </a:solidFill>
              </a:rPr>
              <a:t>★☆☆☆☆ </a:t>
            </a:r>
            <a:r>
              <a:rPr lang="es-ES_tradnl" sz="2400" dirty="0"/>
              <a:t>= 1</a:t>
            </a:r>
          </a:p>
          <a:p>
            <a:r>
              <a:rPr lang="es-ES_tradnl" sz="2400" dirty="0">
                <a:solidFill>
                  <a:srgbClr val="A97829"/>
                </a:solidFill>
              </a:rPr>
              <a:t>★★☆☆☆ </a:t>
            </a:r>
            <a:r>
              <a:rPr lang="es-ES_tradnl" sz="2400" dirty="0"/>
              <a:t>= 2</a:t>
            </a:r>
          </a:p>
          <a:p>
            <a:r>
              <a:rPr lang="es-ES_tradnl" sz="2400" dirty="0">
                <a:solidFill>
                  <a:srgbClr val="A97829"/>
                </a:solidFill>
              </a:rPr>
              <a:t>★★★☆☆ </a:t>
            </a:r>
            <a:r>
              <a:rPr lang="es-ES_tradnl" sz="2400" dirty="0"/>
              <a:t>= 3</a:t>
            </a:r>
          </a:p>
          <a:p>
            <a:r>
              <a:rPr lang="es-ES_tradnl" sz="2400" dirty="0">
                <a:solidFill>
                  <a:srgbClr val="A97829"/>
                </a:solidFill>
              </a:rPr>
              <a:t>★★★★☆ </a:t>
            </a:r>
            <a:r>
              <a:rPr lang="es-ES_tradnl" sz="2400" dirty="0"/>
              <a:t>= 4</a:t>
            </a:r>
          </a:p>
          <a:p>
            <a:r>
              <a:rPr lang="es-ES_tradnl" sz="2400" dirty="0">
                <a:solidFill>
                  <a:srgbClr val="A97829"/>
                </a:solidFill>
              </a:rPr>
              <a:t>★★★★★ </a:t>
            </a:r>
            <a:r>
              <a:rPr lang="es-ES_tradnl" sz="2400" dirty="0"/>
              <a:t>= 5</a:t>
            </a:r>
            <a:endParaRPr lang="es-ES_tradnl" sz="1600" dirty="0"/>
          </a:p>
        </p:txBody>
      </p:sp>
    </p:spTree>
    <p:extLst>
      <p:ext uri="{BB962C8B-B14F-4D97-AF65-F5344CB8AC3E}">
        <p14:creationId xmlns:p14="http://schemas.microsoft.com/office/powerpoint/2010/main" val="3888583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Si tenemos </a:t>
            </a:r>
            <a:r>
              <a:rPr lang="es-ES_tradnl" sz="2400" b="1" dirty="0">
                <a:solidFill>
                  <a:schemeClr val="accent1">
                    <a:lumMod val="75000"/>
                  </a:schemeClr>
                </a:solidFill>
              </a:rPr>
              <a:t>casos nominales </a:t>
            </a:r>
            <a:r>
              <a:rPr lang="es-ES_tradnl" sz="2400" dirty="0"/>
              <a:t>no podemos asociarles números, ya que, al hacerlo, estableceríamos un orden.</a:t>
            </a:r>
          </a:p>
          <a:p>
            <a:pPr marL="0" indent="0">
              <a:buNone/>
            </a:pPr>
            <a:r>
              <a:rPr lang="es-ES_tradnl" sz="2400" dirty="0"/>
              <a:t>Para este tipo de variable existen diferentes codificaciones, y una de ellas es el </a:t>
            </a:r>
            <a:r>
              <a:rPr lang="es-ES_tradnl" sz="2400" b="1" dirty="0" err="1">
                <a:solidFill>
                  <a:schemeClr val="accent5"/>
                </a:solidFill>
              </a:rPr>
              <a:t>one-hot</a:t>
            </a:r>
            <a:r>
              <a:rPr lang="es-ES_tradnl" sz="2400" b="1" dirty="0">
                <a:solidFill>
                  <a:schemeClr val="accent5"/>
                </a:solidFill>
              </a:rPr>
              <a:t> </a:t>
            </a:r>
            <a:r>
              <a:rPr lang="es-ES_tradnl" sz="2400" b="1" dirty="0" err="1">
                <a:solidFill>
                  <a:schemeClr val="accent5"/>
                </a:solidFill>
              </a:rPr>
              <a:t>encoding</a:t>
            </a:r>
            <a:r>
              <a:rPr lang="es-ES_tradnl" sz="2400" dirty="0"/>
              <a:t>. </a:t>
            </a:r>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pic>
        <p:nvPicPr>
          <p:cNvPr id="6" name="Picture 5">
            <a:extLst>
              <a:ext uri="{FF2B5EF4-FFF2-40B4-BE49-F238E27FC236}">
                <a16:creationId xmlns:a16="http://schemas.microsoft.com/office/drawing/2014/main" id="{2F13A53A-7008-3AE3-28CD-7BA1D4CD3761}"/>
              </a:ext>
            </a:extLst>
          </p:cNvPr>
          <p:cNvPicPr>
            <a:picLocks noChangeAspect="1"/>
          </p:cNvPicPr>
          <p:nvPr/>
        </p:nvPicPr>
        <p:blipFill>
          <a:blip r:embed="rId4"/>
          <a:stretch>
            <a:fillRect/>
          </a:stretch>
        </p:blipFill>
        <p:spPr>
          <a:xfrm>
            <a:off x="3837916" y="4112449"/>
            <a:ext cx="1894857" cy="1456182"/>
          </a:xfrm>
          <a:prstGeom prst="rect">
            <a:avLst/>
          </a:prstGeom>
        </p:spPr>
      </p:pic>
      <p:sp>
        <p:nvSpPr>
          <p:cNvPr id="8" name="TextBox 7">
            <a:extLst>
              <a:ext uri="{FF2B5EF4-FFF2-40B4-BE49-F238E27FC236}">
                <a16:creationId xmlns:a16="http://schemas.microsoft.com/office/drawing/2014/main" id="{606D7DF2-10C8-D321-D8B0-6B017BFE2CA8}"/>
              </a:ext>
            </a:extLst>
          </p:cNvPr>
          <p:cNvSpPr txBox="1"/>
          <p:nvPr/>
        </p:nvSpPr>
        <p:spPr>
          <a:xfrm>
            <a:off x="5961325" y="4240376"/>
            <a:ext cx="2428870" cy="1200329"/>
          </a:xfrm>
          <a:prstGeom prst="rect">
            <a:avLst/>
          </a:prstGeom>
          <a:noFill/>
        </p:spPr>
        <p:txBody>
          <a:bodyPr wrap="none" rtlCol="0">
            <a:spAutoFit/>
          </a:bodyPr>
          <a:lstStyle/>
          <a:p>
            <a:r>
              <a:rPr lang="es-ES_tradnl" sz="2400" dirty="0">
                <a:solidFill>
                  <a:srgbClr val="855E1F"/>
                </a:solidFill>
              </a:rPr>
              <a:t>Ale = [1, 0, 0]</a:t>
            </a:r>
          </a:p>
          <a:p>
            <a:r>
              <a:rPr lang="es-ES_tradnl" sz="2400" dirty="0" err="1">
                <a:solidFill>
                  <a:srgbClr val="BA8E00"/>
                </a:solidFill>
              </a:rPr>
              <a:t>Honey</a:t>
            </a:r>
            <a:r>
              <a:rPr lang="es-ES_tradnl" sz="2400" dirty="0">
                <a:solidFill>
                  <a:srgbClr val="BA8E00"/>
                </a:solidFill>
              </a:rPr>
              <a:t> = [0, 1, 0]</a:t>
            </a:r>
          </a:p>
          <a:p>
            <a:r>
              <a:rPr lang="es-ES_tradnl" sz="2400" dirty="0">
                <a:solidFill>
                  <a:schemeClr val="bg2">
                    <a:lumMod val="25000"/>
                  </a:schemeClr>
                </a:solidFill>
              </a:rPr>
              <a:t>Stout = [0, 0, 1]</a:t>
            </a:r>
          </a:p>
        </p:txBody>
      </p:sp>
    </p:spTree>
    <p:extLst>
      <p:ext uri="{BB962C8B-B14F-4D97-AF65-F5344CB8AC3E}">
        <p14:creationId xmlns:p14="http://schemas.microsoft.com/office/powerpoint/2010/main" val="3629210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8" name="Content Placeholder 9">
            <a:extLst>
              <a:ext uri="{FF2B5EF4-FFF2-40B4-BE49-F238E27FC236}">
                <a16:creationId xmlns:a16="http://schemas.microsoft.com/office/drawing/2014/main" id="{2F6DCC48-741F-2205-9261-2C32C08AA725}"/>
              </a:ext>
            </a:extLst>
          </p:cNvPr>
          <p:cNvGraphicFramePr>
            <a:graphicFrameLocks noGrp="1"/>
          </p:cNvGraphicFramePr>
          <p:nvPr>
            <p:ph idx="1"/>
            <p:extLst>
              <p:ext uri="{D42A27DB-BD31-4B8C-83A1-F6EECF244321}">
                <p14:modId xmlns:p14="http://schemas.microsoft.com/office/powerpoint/2010/main" val="495647992"/>
              </p:ext>
            </p:extLst>
          </p:nvPr>
        </p:nvGraphicFramePr>
        <p:xfrm>
          <a:off x="715383" y="2902217"/>
          <a:ext cx="5345904" cy="2225040"/>
        </p:xfrm>
        <a:graphic>
          <a:graphicData uri="http://schemas.openxmlformats.org/drawingml/2006/table">
            <a:tbl>
              <a:tblPr firstRow="1" bandRow="1">
                <a:tableStyleId>{00A15C55-8517-42AA-B614-E9B94910E393}</a:tableStyleId>
              </a:tblPr>
              <a:tblGrid>
                <a:gridCol w="1781968">
                  <a:extLst>
                    <a:ext uri="{9D8B030D-6E8A-4147-A177-3AD203B41FA5}">
                      <a16:colId xmlns:a16="http://schemas.microsoft.com/office/drawing/2014/main" val="1314787988"/>
                    </a:ext>
                  </a:extLst>
                </a:gridCol>
                <a:gridCol w="1781968">
                  <a:extLst>
                    <a:ext uri="{9D8B030D-6E8A-4147-A177-3AD203B41FA5}">
                      <a16:colId xmlns:a16="http://schemas.microsoft.com/office/drawing/2014/main" val="3970562855"/>
                    </a:ext>
                  </a:extLst>
                </a:gridCol>
                <a:gridCol w="1781968">
                  <a:extLst>
                    <a:ext uri="{9D8B030D-6E8A-4147-A177-3AD203B41FA5}">
                      <a16:colId xmlns:a16="http://schemas.microsoft.com/office/drawing/2014/main" val="1615952333"/>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a:t>País</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Argentina</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Chile</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Chile</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Argentina</a:t>
                      </a:r>
                    </a:p>
                  </a:txBody>
                  <a:tcPr/>
                </a:tc>
                <a:extLst>
                  <a:ext uri="{0D108BD9-81ED-4DB2-BD59-A6C34878D82A}">
                    <a16:rowId xmlns:a16="http://schemas.microsoft.com/office/drawing/2014/main" val="1265804413"/>
                  </a:ext>
                </a:extLst>
              </a:tr>
              <a:tr h="370840">
                <a:tc>
                  <a:txBody>
                    <a:bodyPr/>
                    <a:lstStyle/>
                    <a:p>
                      <a:pPr algn="ctr"/>
                      <a:r>
                        <a:rPr lang="es-ES_tradnl" dirty="0"/>
                        <a:t>95</a:t>
                      </a:r>
                    </a:p>
                  </a:txBody>
                  <a:tcPr/>
                </a:tc>
                <a:tc>
                  <a:txBody>
                    <a:bodyPr/>
                    <a:lstStyle/>
                    <a:p>
                      <a:pPr algn="ctr"/>
                      <a:r>
                        <a:rPr lang="es-ES_tradnl" dirty="0"/>
                        <a:t>199</a:t>
                      </a:r>
                    </a:p>
                  </a:txBody>
                  <a:tcPr/>
                </a:tc>
                <a:tc>
                  <a:txBody>
                    <a:bodyPr/>
                    <a:lstStyle/>
                    <a:p>
                      <a:pPr algn="ctr"/>
                      <a:r>
                        <a:rPr lang="es-ES_tradnl" dirty="0"/>
                        <a:t>Perú</a:t>
                      </a:r>
                    </a:p>
                  </a:txBody>
                  <a:tcPr/>
                </a:tc>
                <a:extLst>
                  <a:ext uri="{0D108BD9-81ED-4DB2-BD59-A6C34878D82A}">
                    <a16:rowId xmlns:a16="http://schemas.microsoft.com/office/drawing/2014/main" val="3648529054"/>
                  </a:ext>
                </a:extLst>
              </a:tr>
            </a:tbl>
          </a:graphicData>
        </a:graphic>
      </p:graphicFrame>
    </p:spTree>
    <p:extLst>
      <p:ext uri="{BB962C8B-B14F-4D97-AF65-F5344CB8AC3E}">
        <p14:creationId xmlns:p14="http://schemas.microsoft.com/office/powerpoint/2010/main" val="32893217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D7DE0-3009-745E-B5EE-FAE5429D7E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4ED99-5938-7DFE-3E97-290B02487D28}"/>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E1131CC9-D3A2-1C5B-2735-521D7A0CFEF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DC2E4F01-3975-2E54-24E1-DD1732EDBFF9}"/>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66745A8-BABE-CAD6-364B-DE4A025734E3}"/>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11A82AC8-3EDF-0CC4-C93A-40720F57D9FB}"/>
              </a:ext>
            </a:extLst>
          </p:cNvPr>
          <p:cNvGraphicFramePr>
            <a:graphicFrameLocks noGrp="1"/>
          </p:cNvGraphicFramePr>
          <p:nvPr>
            <p:ph idx="1"/>
            <p:extLst>
              <p:ext uri="{D42A27DB-BD31-4B8C-83A1-F6EECF244321}">
                <p14:modId xmlns:p14="http://schemas.microsoft.com/office/powerpoint/2010/main" val="2814911850"/>
              </p:ext>
            </p:extLst>
          </p:nvPr>
        </p:nvGraphicFramePr>
        <p:xfrm>
          <a:off x="715383" y="2902217"/>
          <a:ext cx="10691808" cy="2225040"/>
        </p:xfrm>
        <a:graphic>
          <a:graphicData uri="http://schemas.openxmlformats.org/drawingml/2006/table">
            <a:tbl>
              <a:tblPr firstRow="1" bandRow="1">
                <a:tableStyleId>{00A15C55-8517-42AA-B614-E9B94910E393}</a:tableStyleId>
              </a:tblPr>
              <a:tblGrid>
                <a:gridCol w="1781968">
                  <a:extLst>
                    <a:ext uri="{9D8B030D-6E8A-4147-A177-3AD203B41FA5}">
                      <a16:colId xmlns:a16="http://schemas.microsoft.com/office/drawing/2014/main" val="1314787988"/>
                    </a:ext>
                  </a:extLst>
                </a:gridCol>
                <a:gridCol w="1781968">
                  <a:extLst>
                    <a:ext uri="{9D8B030D-6E8A-4147-A177-3AD203B41FA5}">
                      <a16:colId xmlns:a16="http://schemas.microsoft.com/office/drawing/2014/main" val="3970562855"/>
                    </a:ext>
                  </a:extLst>
                </a:gridCol>
                <a:gridCol w="1781968">
                  <a:extLst>
                    <a:ext uri="{9D8B030D-6E8A-4147-A177-3AD203B41FA5}">
                      <a16:colId xmlns:a16="http://schemas.microsoft.com/office/drawing/2014/main" val="1615952333"/>
                    </a:ext>
                  </a:extLst>
                </a:gridCol>
                <a:gridCol w="1781968">
                  <a:extLst>
                    <a:ext uri="{9D8B030D-6E8A-4147-A177-3AD203B41FA5}">
                      <a16:colId xmlns:a16="http://schemas.microsoft.com/office/drawing/2014/main" val="2433902133"/>
                    </a:ext>
                  </a:extLst>
                </a:gridCol>
                <a:gridCol w="1781968">
                  <a:extLst>
                    <a:ext uri="{9D8B030D-6E8A-4147-A177-3AD203B41FA5}">
                      <a16:colId xmlns:a16="http://schemas.microsoft.com/office/drawing/2014/main" val="2446023878"/>
                    </a:ext>
                  </a:extLst>
                </a:gridCol>
                <a:gridCol w="1781968">
                  <a:extLst>
                    <a:ext uri="{9D8B030D-6E8A-4147-A177-3AD203B41FA5}">
                      <a16:colId xmlns:a16="http://schemas.microsoft.com/office/drawing/2014/main" val="2840247876"/>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a:t>País</a:t>
                      </a:r>
                    </a:p>
                  </a:txBody>
                  <a:tcPr/>
                </a:tc>
                <a:tc>
                  <a:txBody>
                    <a:bodyPr/>
                    <a:lstStyle/>
                    <a:p>
                      <a:pPr algn="ctr"/>
                      <a:r>
                        <a:rPr lang="es-ES_tradnl" dirty="0"/>
                        <a:t>Argentina</a:t>
                      </a:r>
                    </a:p>
                  </a:txBody>
                  <a:tcPr/>
                </a:tc>
                <a:tc>
                  <a:txBody>
                    <a:bodyPr/>
                    <a:lstStyle/>
                    <a:p>
                      <a:pPr algn="ctr"/>
                      <a:r>
                        <a:rPr lang="es-ES_tradnl" dirty="0"/>
                        <a:t>Chile</a:t>
                      </a:r>
                    </a:p>
                  </a:txBody>
                  <a:tcPr/>
                </a:tc>
                <a:tc>
                  <a:txBody>
                    <a:bodyPr/>
                    <a:lstStyle/>
                    <a:p>
                      <a:pPr algn="ctr"/>
                      <a:r>
                        <a:rPr lang="es-ES_tradnl" dirty="0"/>
                        <a:t>Perú</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Argentina</a:t>
                      </a:r>
                    </a:p>
                  </a:txBody>
                  <a:tcPr/>
                </a:tc>
                <a:tc>
                  <a:txBody>
                    <a:bodyPr/>
                    <a:lstStyle/>
                    <a:p>
                      <a:pPr algn="ctr"/>
                      <a:r>
                        <a:rPr lang="es-ES_tradnl" dirty="0"/>
                        <a:t>1</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Chile</a:t>
                      </a:r>
                    </a:p>
                  </a:txBody>
                  <a:tcPr/>
                </a:tc>
                <a:tc>
                  <a:txBody>
                    <a:bodyPr/>
                    <a:lstStyle/>
                    <a:p>
                      <a:pPr algn="ctr"/>
                      <a:r>
                        <a:rPr lang="es-ES_tradnl" dirty="0"/>
                        <a:t>0</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Chile</a:t>
                      </a:r>
                    </a:p>
                  </a:txBody>
                  <a:tcPr/>
                </a:tc>
                <a:tc>
                  <a:txBody>
                    <a:bodyPr/>
                    <a:lstStyle/>
                    <a:p>
                      <a:pPr algn="ctr"/>
                      <a:r>
                        <a:rPr lang="es-ES_tradnl" dirty="0"/>
                        <a:t>0</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Argentina</a:t>
                      </a:r>
                    </a:p>
                  </a:txBody>
                  <a:tcPr/>
                </a:tc>
                <a:tc>
                  <a:txBody>
                    <a:bodyPr/>
                    <a:lstStyle/>
                    <a:p>
                      <a:pPr algn="ctr"/>
                      <a:r>
                        <a:rPr lang="es-ES_tradnl" dirty="0"/>
                        <a:t>1</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1265804413"/>
                  </a:ext>
                </a:extLst>
              </a:tr>
              <a:tr h="370840">
                <a:tc>
                  <a:txBody>
                    <a:bodyPr/>
                    <a:lstStyle/>
                    <a:p>
                      <a:pPr algn="ctr"/>
                      <a:r>
                        <a:rPr lang="es-ES_tradnl" dirty="0"/>
                        <a:t>95</a:t>
                      </a:r>
                    </a:p>
                  </a:txBody>
                  <a:tcPr/>
                </a:tc>
                <a:tc>
                  <a:txBody>
                    <a:bodyPr/>
                    <a:lstStyle/>
                    <a:p>
                      <a:pPr algn="ctr"/>
                      <a:r>
                        <a:rPr lang="es-ES_tradnl" dirty="0"/>
                        <a:t>199</a:t>
                      </a:r>
                    </a:p>
                  </a:txBody>
                  <a:tcPr/>
                </a:tc>
                <a:tc>
                  <a:txBody>
                    <a:bodyPr/>
                    <a:lstStyle/>
                    <a:p>
                      <a:pPr algn="ctr"/>
                      <a:r>
                        <a:rPr lang="es-ES_tradnl" dirty="0"/>
                        <a:t>Perú</a:t>
                      </a:r>
                    </a:p>
                  </a:txBody>
                  <a:tcPr/>
                </a:tc>
                <a:tc>
                  <a:txBody>
                    <a:bodyPr/>
                    <a:lstStyle/>
                    <a:p>
                      <a:pPr algn="ctr"/>
                      <a:r>
                        <a:rPr lang="es-ES_tradnl" dirty="0"/>
                        <a:t>0</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648529054"/>
                  </a:ext>
                </a:extLst>
              </a:tr>
            </a:tbl>
          </a:graphicData>
        </a:graphic>
      </p:graphicFrame>
    </p:spTree>
    <p:extLst>
      <p:ext uri="{BB962C8B-B14F-4D97-AF65-F5344CB8AC3E}">
        <p14:creationId xmlns:p14="http://schemas.microsoft.com/office/powerpoint/2010/main" val="522056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421FB-03BD-3D5E-D1CB-D071A9C8DF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45A7F-84D7-9331-CEAF-37F4107047FB}"/>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D175F23C-345D-5B7A-8F4E-95D3D5FC63F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9F3DD437-D819-C611-EB2D-68B64B158A06}"/>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3CE4D60A-F033-C893-74C0-E6E3C640B065}"/>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EEF0C27B-1DC8-E9AC-027B-D0CC62818A14}"/>
              </a:ext>
            </a:extLst>
          </p:cNvPr>
          <p:cNvGraphicFramePr>
            <a:graphicFrameLocks noGrp="1"/>
          </p:cNvGraphicFramePr>
          <p:nvPr>
            <p:ph idx="1"/>
            <p:extLst>
              <p:ext uri="{D42A27DB-BD31-4B8C-83A1-F6EECF244321}">
                <p14:modId xmlns:p14="http://schemas.microsoft.com/office/powerpoint/2010/main" val="352909302"/>
              </p:ext>
            </p:extLst>
          </p:nvPr>
        </p:nvGraphicFramePr>
        <p:xfrm>
          <a:off x="715383" y="2902217"/>
          <a:ext cx="8909840" cy="2225040"/>
        </p:xfrm>
        <a:graphic>
          <a:graphicData uri="http://schemas.openxmlformats.org/drawingml/2006/table">
            <a:tbl>
              <a:tblPr firstRow="1" bandRow="1">
                <a:tableStyleId>{00A15C55-8517-42AA-B614-E9B94910E393}</a:tableStyleId>
              </a:tblPr>
              <a:tblGrid>
                <a:gridCol w="1781968">
                  <a:extLst>
                    <a:ext uri="{9D8B030D-6E8A-4147-A177-3AD203B41FA5}">
                      <a16:colId xmlns:a16="http://schemas.microsoft.com/office/drawing/2014/main" val="1314787988"/>
                    </a:ext>
                  </a:extLst>
                </a:gridCol>
                <a:gridCol w="1781968">
                  <a:extLst>
                    <a:ext uri="{9D8B030D-6E8A-4147-A177-3AD203B41FA5}">
                      <a16:colId xmlns:a16="http://schemas.microsoft.com/office/drawing/2014/main" val="3970562855"/>
                    </a:ext>
                  </a:extLst>
                </a:gridCol>
                <a:gridCol w="1781968">
                  <a:extLst>
                    <a:ext uri="{9D8B030D-6E8A-4147-A177-3AD203B41FA5}">
                      <a16:colId xmlns:a16="http://schemas.microsoft.com/office/drawing/2014/main" val="2433902133"/>
                    </a:ext>
                  </a:extLst>
                </a:gridCol>
                <a:gridCol w="1781968">
                  <a:extLst>
                    <a:ext uri="{9D8B030D-6E8A-4147-A177-3AD203B41FA5}">
                      <a16:colId xmlns:a16="http://schemas.microsoft.com/office/drawing/2014/main" val="2446023878"/>
                    </a:ext>
                  </a:extLst>
                </a:gridCol>
                <a:gridCol w="1781968">
                  <a:extLst>
                    <a:ext uri="{9D8B030D-6E8A-4147-A177-3AD203B41FA5}">
                      <a16:colId xmlns:a16="http://schemas.microsoft.com/office/drawing/2014/main" val="2840247876"/>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a:t>Argentina</a:t>
                      </a:r>
                    </a:p>
                  </a:txBody>
                  <a:tcPr/>
                </a:tc>
                <a:tc>
                  <a:txBody>
                    <a:bodyPr/>
                    <a:lstStyle/>
                    <a:p>
                      <a:pPr algn="ctr"/>
                      <a:r>
                        <a:rPr lang="es-ES_tradnl" dirty="0"/>
                        <a:t>Chile</a:t>
                      </a:r>
                    </a:p>
                  </a:txBody>
                  <a:tcPr/>
                </a:tc>
                <a:tc>
                  <a:txBody>
                    <a:bodyPr/>
                    <a:lstStyle/>
                    <a:p>
                      <a:pPr algn="ctr"/>
                      <a:r>
                        <a:rPr lang="es-ES_tradnl" dirty="0"/>
                        <a:t>Perú</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1</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0</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0</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1</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1265804413"/>
                  </a:ext>
                </a:extLst>
              </a:tr>
              <a:tr h="370840">
                <a:tc>
                  <a:txBody>
                    <a:bodyPr/>
                    <a:lstStyle/>
                    <a:p>
                      <a:pPr algn="ctr"/>
                      <a:r>
                        <a:rPr lang="es-ES_tradnl" dirty="0"/>
                        <a:t>95</a:t>
                      </a:r>
                    </a:p>
                  </a:txBody>
                  <a:tcPr/>
                </a:tc>
                <a:tc>
                  <a:txBody>
                    <a:bodyPr/>
                    <a:lstStyle/>
                    <a:p>
                      <a:pPr algn="ctr"/>
                      <a:r>
                        <a:rPr lang="es-ES_tradnl" dirty="0"/>
                        <a:t>199</a:t>
                      </a:r>
                    </a:p>
                  </a:txBody>
                  <a:tcPr/>
                </a:tc>
                <a:tc>
                  <a:txBody>
                    <a:bodyPr/>
                    <a:lstStyle/>
                    <a:p>
                      <a:pPr algn="ctr"/>
                      <a:r>
                        <a:rPr lang="es-ES_tradnl" dirty="0"/>
                        <a:t>0</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648529054"/>
                  </a:ext>
                </a:extLst>
              </a:tr>
            </a:tbl>
          </a:graphicData>
        </a:graphic>
      </p:graphicFrame>
    </p:spTree>
    <p:extLst>
      <p:ext uri="{BB962C8B-B14F-4D97-AF65-F5344CB8AC3E}">
        <p14:creationId xmlns:p14="http://schemas.microsoft.com/office/powerpoint/2010/main" val="870483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92500" lnSpcReduction="20000"/>
              </a:bodyPr>
              <a:lstStyle/>
              <a:p>
                <a:pPr marL="0" indent="0">
                  <a:buNone/>
                </a:pPr>
                <a:r>
                  <a:rPr lang="es-ES_tradnl" sz="2200" dirty="0"/>
                  <a:t>El </a:t>
                </a:r>
                <a:r>
                  <a:rPr lang="es-ES_tradnl" sz="2200" b="1" dirty="0" err="1">
                    <a:solidFill>
                      <a:schemeClr val="accent3"/>
                    </a:solidFill>
                  </a:rPr>
                  <a:t>one-hot</a:t>
                </a:r>
                <a:r>
                  <a:rPr lang="es-ES_tradnl" sz="2200" b="1" dirty="0">
                    <a:solidFill>
                      <a:schemeClr val="accent3"/>
                    </a:solidFill>
                  </a:rPr>
                  <a:t> </a:t>
                </a:r>
                <a:r>
                  <a:rPr lang="es-ES_tradnl" sz="2200" b="1" dirty="0" err="1">
                    <a:solidFill>
                      <a:schemeClr val="accent3"/>
                    </a:solidFill>
                  </a:rPr>
                  <a:t>enconding</a:t>
                </a:r>
                <a:r>
                  <a:rPr lang="es-ES_tradnl" sz="2200" b="1" dirty="0">
                    <a:solidFill>
                      <a:schemeClr val="accent3"/>
                    </a:solidFill>
                  </a:rPr>
                  <a:t> </a:t>
                </a:r>
                <a:r>
                  <a:rPr lang="es-ES_tradnl" sz="2200" dirty="0"/>
                  <a:t>nos genera un nuevo atributo por categoría, pero esto puede generar </a:t>
                </a:r>
                <a:r>
                  <a:rPr lang="es-ES_tradnl" sz="2200" i="1" dirty="0">
                    <a:solidFill>
                      <a:srgbClr val="C00000"/>
                    </a:solidFill>
                  </a:rPr>
                  <a:t>una trampa</a:t>
                </a:r>
              </a:p>
              <a:p>
                <a:pPr marL="0" indent="0">
                  <a:buNone/>
                </a:pPr>
                <a:r>
                  <a:rPr lang="es-ES_tradnl" sz="2200" dirty="0"/>
                  <a:t>Si vemos el ejemplo, las tres variables que estamos usando están 100% correlacionadas entre sí:</a:t>
                </a:r>
                <a:br>
                  <a:rPr lang="es-ES_tradnl" sz="2200" dirty="0"/>
                </a:br>
                <a:endParaRPr lang="es-ES_tradnl" sz="2400" dirty="0"/>
              </a:p>
              <a:p>
                <a:pPr marL="0" indent="0">
                  <a:buNone/>
                </a:pPr>
                <a:r>
                  <a:rPr lang="es-ES_tradnl" sz="2400" dirty="0"/>
                  <a:t>   </a:t>
                </a:r>
                <a14:m>
                  <m:oMath xmlns:m="http://schemas.openxmlformats.org/officeDocument/2006/math">
                    <m:acc>
                      <m:accPr>
                        <m:chr m:val="̂"/>
                        <m:ctrlPr>
                          <a:rPr lang="es-ES_tradnl" sz="240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𝑝𝑒𝑠𝑜</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𝑎𝑙𝑡𝑢𝑟𝑎</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𝑎𝑟𝑔</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𝑐h𝑖𝑙𝑒</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4</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𝑝𝑒𝑟𝑢</m:t>
                        </m:r>
                      </m:sub>
                    </m:sSub>
                  </m:oMath>
                </a14:m>
                <a:endParaRPr lang="es-ES_tradnl" sz="2400" dirty="0"/>
              </a:p>
              <a:p>
                <a:pPr marL="0" indent="0">
                  <a:buNone/>
                </a:pPr>
                <a:r>
                  <a:rPr lang="es-ES_tradnl" sz="2400" dirty="0"/>
                  <a:t> </a:t>
                </a:r>
                <a14:m>
                  <m:oMath xmlns:m="http://schemas.openxmlformats.org/officeDocument/2006/math">
                    <m:r>
                      <a:rPr lang="en-US" sz="2400" b="0" i="0" smtClean="0">
                        <a:latin typeface="Cambria Math" panose="02040503050406030204" pitchFamily="18" charset="0"/>
                      </a:rPr>
                      <m:t>  </m:t>
                    </m:r>
                    <m:acc>
                      <m:accPr>
                        <m:chr m:val="̂"/>
                        <m:ctrlPr>
                          <a:rPr lang="es-ES_tradnl" sz="240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𝑝𝑒𝑠𝑜</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𝑎𝑙𝑡𝑢𝑟𝑎</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𝑎𝑟𝑔</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3</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𝑐h𝑖𝑙𝑒</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4</m:t>
                        </m:r>
                      </m:sub>
                    </m:sSub>
                    <m:r>
                      <a:rPr lang="en-US" sz="2400" i="1">
                        <a:latin typeface="Cambria Math" panose="02040503050406030204" pitchFamily="18" charset="0"/>
                      </a:rPr>
                      <m:t>(</m:t>
                    </m:r>
                    <m:r>
                      <a:rPr lang="en-US" sz="2400" i="1">
                        <a:solidFill>
                          <a:srgbClr val="FF0000"/>
                        </a:solidFill>
                        <a:latin typeface="Cambria Math" panose="02040503050406030204" pitchFamily="18" charset="0"/>
                      </a:rPr>
                      <m:t>1−</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𝑥</m:t>
                        </m:r>
                      </m:e>
                      <m:sub>
                        <m:r>
                          <a:rPr lang="en-US" sz="2400" i="1">
                            <a:solidFill>
                              <a:srgbClr val="FF0000"/>
                            </a:solidFill>
                            <a:latin typeface="Cambria Math" panose="02040503050406030204" pitchFamily="18" charset="0"/>
                          </a:rPr>
                          <m:t>𝑎𝑟𝑔</m:t>
                        </m:r>
                      </m:sub>
                    </m:sSub>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𝑥</m:t>
                        </m:r>
                      </m:e>
                      <m:sub>
                        <m:r>
                          <a:rPr lang="en-US" sz="2400" i="1">
                            <a:solidFill>
                              <a:srgbClr val="FF0000"/>
                            </a:solidFill>
                            <a:latin typeface="Cambria Math" panose="02040503050406030204" pitchFamily="18" charset="0"/>
                          </a:rPr>
                          <m:t>𝑐h𝑖𝑙𝑒</m:t>
                        </m:r>
                      </m:sub>
                    </m:sSub>
                    <m:r>
                      <a:rPr lang="en-US" sz="2400" i="1">
                        <a:latin typeface="Cambria Math" panose="02040503050406030204" pitchFamily="18" charset="0"/>
                      </a:rPr>
                      <m:t>)</m:t>
                    </m:r>
                  </m:oMath>
                </a14:m>
                <a:endParaRPr lang="es-ES_tradnl" sz="2400" dirty="0"/>
              </a:p>
              <a:p>
                <a:pPr marL="0" indent="0">
                  <a:buNone/>
                </a:pPr>
                <a:r>
                  <a:rPr lang="es-ES_tradnl" sz="2400" dirty="0"/>
                  <a:t> </a:t>
                </a:r>
                <a14:m>
                  <m:oMath xmlns:m="http://schemas.openxmlformats.org/officeDocument/2006/math">
                    <m:r>
                      <a:rPr lang="en-US" sz="2400" b="0" i="0" smtClean="0">
                        <a:latin typeface="Cambria Math" panose="02040503050406030204" pitchFamily="18" charset="0"/>
                      </a:rPr>
                      <m:t>  </m:t>
                    </m:r>
                    <m:acc>
                      <m:accPr>
                        <m:chr m:val="̂"/>
                        <m:ctrlPr>
                          <a:rPr lang="es-ES_tradnl" sz="240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𝑤</m:t>
                        </m:r>
                      </m:e>
                      <m:sub>
                        <m:r>
                          <a:rPr lang="en-US" sz="2400" b="0" i="1" smtClean="0">
                            <a:solidFill>
                              <a:srgbClr val="FF0000"/>
                            </a:solidFill>
                            <a:latin typeface="Cambria Math" panose="02040503050406030204" pitchFamily="18" charset="0"/>
                          </a:rPr>
                          <m:t>4</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𝑝𝑒𝑠𝑜</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𝑎𝑙𝑡𝑢𝑟𝑎</m:t>
                        </m:r>
                      </m:sub>
                    </m:sSub>
                    <m:r>
                      <a:rPr lang="en-US" sz="2400" b="0" i="1" smtClean="0">
                        <a:latin typeface="Cambria Math" panose="02040503050406030204" pitchFamily="18" charset="0"/>
                      </a:rPr>
                      <m:t>+</m:t>
                    </m:r>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2</m:t>
                        </m:r>
                      </m:sub>
                    </m:sSub>
                    <m:r>
                      <a:rPr lang="en-US" sz="2400" b="0" i="1" smtClean="0">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𝑤</m:t>
                        </m:r>
                      </m:e>
                      <m:sub>
                        <m:r>
                          <a:rPr lang="en-US" sz="2400" b="0" i="1" smtClean="0">
                            <a:solidFill>
                              <a:srgbClr val="FF0000"/>
                            </a:solidFill>
                            <a:latin typeface="Cambria Math" panose="02040503050406030204" pitchFamily="18" charset="0"/>
                          </a:rPr>
                          <m:t>4</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𝑎𝑟𝑔</m:t>
                        </m:r>
                      </m:sub>
                    </m:sSub>
                    <m:r>
                      <a:rPr lang="en-US" sz="2400" i="1">
                        <a:latin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3</m:t>
                        </m:r>
                      </m:sub>
                    </m:sSub>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𝑤</m:t>
                        </m:r>
                      </m:e>
                      <m:sub>
                        <m:r>
                          <a:rPr lang="en-US" sz="2400" i="1">
                            <a:solidFill>
                              <a:srgbClr val="FF0000"/>
                            </a:solidFill>
                            <a:latin typeface="Cambria Math" panose="02040503050406030204" pitchFamily="18" charset="0"/>
                          </a:rPr>
                          <m:t>4</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𝑐h𝑖𝑙𝑒</m:t>
                        </m:r>
                      </m:sub>
                    </m:sSub>
                  </m:oMath>
                </a14:m>
                <a:endParaRPr lang="es-ES_tradnl" sz="2400" dirty="0"/>
              </a:p>
              <a:p>
                <a:pPr marL="0" indent="0">
                  <a:buNone/>
                </a:pPr>
                <a:endParaRPr lang="es-ES_tradnl" sz="2400" dirty="0"/>
              </a:p>
              <a:p>
                <a:pPr marL="0" indent="0">
                  <a:buNone/>
                </a:pPr>
                <a:r>
                  <a:rPr lang="es-ES_tradnl" sz="2400" dirty="0"/>
                  <a:t>Para solucionar esto, debemos eliminar siempre una columna para romper la trampa.</a:t>
                </a:r>
                <a:endParaRPr lang="es-ES_tradnl" dirty="0"/>
              </a:p>
              <a:p>
                <a:pPr marL="0" indent="0">
                  <a:buNone/>
                </a:pPr>
                <a:endParaRPr lang="es-ES_tradnl"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816" t="-1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F53E39D-CB70-CF55-8F7D-5D03E4000ED8}"/>
                  </a:ext>
                </a:extLst>
              </p:cNvPr>
              <p:cNvSpPr txBox="1"/>
              <p:nvPr/>
            </p:nvSpPr>
            <p:spPr>
              <a:xfrm>
                <a:off x="8765464" y="3429000"/>
                <a:ext cx="2825902" cy="332720"/>
              </a:xfrm>
              <a:prstGeom prst="rect">
                <a:avLst/>
              </a:prstGeom>
              <a:noFill/>
              <a:ln>
                <a:solidFill>
                  <a:schemeClr val="accent5">
                    <a:lumMod val="75000"/>
                  </a:schemeClr>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_tradnl" sz="200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𝑥</m:t>
                          </m:r>
                        </m:e>
                        <m:sub>
                          <m:r>
                            <a:rPr lang="en-US" sz="2000" b="0" i="1" smtClean="0">
                              <a:solidFill>
                                <a:schemeClr val="accent5">
                                  <a:lumMod val="75000"/>
                                </a:schemeClr>
                              </a:solidFill>
                              <a:latin typeface="Cambria Math" panose="02040503050406030204" pitchFamily="18" charset="0"/>
                            </a:rPr>
                            <m:t>𝑝𝑒𝑟𝑢</m:t>
                          </m:r>
                        </m:sub>
                      </m:sSub>
                      <m:r>
                        <a:rPr lang="en-US" sz="2000" b="0" i="1" smtClean="0">
                          <a:solidFill>
                            <a:schemeClr val="accent5">
                              <a:lumMod val="75000"/>
                            </a:schemeClr>
                          </a:solidFill>
                          <a:latin typeface="Cambria Math" panose="02040503050406030204" pitchFamily="18" charset="0"/>
                        </a:rPr>
                        <m:t>=</m:t>
                      </m:r>
                      <m:r>
                        <a:rPr lang="en-US" sz="2000" i="1">
                          <a:solidFill>
                            <a:schemeClr val="accent5">
                              <a:lumMod val="75000"/>
                            </a:schemeClr>
                          </a:solidFill>
                          <a:latin typeface="Cambria Math" panose="02040503050406030204" pitchFamily="18" charset="0"/>
                        </a:rPr>
                        <m:t>1−</m:t>
                      </m:r>
                      <m:sSub>
                        <m:sSubPr>
                          <m:ctrlPr>
                            <a:rPr lang="en-US" sz="2000" i="1">
                              <a:solidFill>
                                <a:schemeClr val="accent5">
                                  <a:lumMod val="75000"/>
                                </a:schemeClr>
                              </a:solidFill>
                              <a:latin typeface="Cambria Math" panose="02040503050406030204" pitchFamily="18" charset="0"/>
                            </a:rPr>
                          </m:ctrlPr>
                        </m:sSubPr>
                        <m:e>
                          <m:r>
                            <a:rPr lang="en-US" sz="2000" i="1">
                              <a:solidFill>
                                <a:schemeClr val="accent5">
                                  <a:lumMod val="75000"/>
                                </a:schemeClr>
                              </a:solidFill>
                              <a:latin typeface="Cambria Math" panose="02040503050406030204" pitchFamily="18" charset="0"/>
                            </a:rPr>
                            <m:t>𝑥</m:t>
                          </m:r>
                        </m:e>
                        <m:sub>
                          <m:r>
                            <a:rPr lang="en-US" sz="2000" i="1">
                              <a:solidFill>
                                <a:schemeClr val="accent5">
                                  <a:lumMod val="75000"/>
                                </a:schemeClr>
                              </a:solidFill>
                              <a:latin typeface="Cambria Math" panose="02040503050406030204" pitchFamily="18" charset="0"/>
                            </a:rPr>
                            <m:t>𝑎𝑟𝑔</m:t>
                          </m:r>
                        </m:sub>
                      </m:sSub>
                      <m:r>
                        <a:rPr lang="en-US" sz="2000" i="1">
                          <a:solidFill>
                            <a:schemeClr val="accent5">
                              <a:lumMod val="75000"/>
                            </a:schemeClr>
                          </a:solidFill>
                          <a:latin typeface="Cambria Math" panose="02040503050406030204" pitchFamily="18" charset="0"/>
                        </a:rPr>
                        <m:t>−</m:t>
                      </m:r>
                      <m:sSub>
                        <m:sSubPr>
                          <m:ctrlPr>
                            <a:rPr lang="en-US" sz="2000" i="1">
                              <a:solidFill>
                                <a:schemeClr val="accent5">
                                  <a:lumMod val="75000"/>
                                </a:schemeClr>
                              </a:solidFill>
                              <a:latin typeface="Cambria Math" panose="02040503050406030204" pitchFamily="18" charset="0"/>
                            </a:rPr>
                          </m:ctrlPr>
                        </m:sSubPr>
                        <m:e>
                          <m:r>
                            <a:rPr lang="en-US" sz="2000" i="1">
                              <a:solidFill>
                                <a:schemeClr val="accent5">
                                  <a:lumMod val="75000"/>
                                </a:schemeClr>
                              </a:solidFill>
                              <a:latin typeface="Cambria Math" panose="02040503050406030204" pitchFamily="18" charset="0"/>
                            </a:rPr>
                            <m:t>𝑥</m:t>
                          </m:r>
                        </m:e>
                        <m:sub>
                          <m:r>
                            <a:rPr lang="en-US" sz="2000" i="1">
                              <a:solidFill>
                                <a:schemeClr val="accent5">
                                  <a:lumMod val="75000"/>
                                </a:schemeClr>
                              </a:solidFill>
                              <a:latin typeface="Cambria Math" panose="02040503050406030204" pitchFamily="18" charset="0"/>
                            </a:rPr>
                            <m:t>𝑐h𝑖𝑙𝑒</m:t>
                          </m:r>
                        </m:sub>
                      </m:sSub>
                    </m:oMath>
                  </m:oMathPara>
                </a14:m>
                <a:endParaRPr lang="es-ES_tradnl" sz="2000" dirty="0">
                  <a:solidFill>
                    <a:schemeClr val="accent5">
                      <a:lumMod val="75000"/>
                    </a:schemeClr>
                  </a:solidFill>
                </a:endParaRPr>
              </a:p>
            </p:txBody>
          </p:sp>
        </mc:Choice>
        <mc:Fallback xmlns="">
          <p:sp>
            <p:nvSpPr>
              <p:cNvPr id="8" name="TextBox 7">
                <a:extLst>
                  <a:ext uri="{FF2B5EF4-FFF2-40B4-BE49-F238E27FC236}">
                    <a16:creationId xmlns:a16="http://schemas.microsoft.com/office/drawing/2014/main" id="{AF53E39D-CB70-CF55-8F7D-5D03E4000ED8}"/>
                  </a:ext>
                </a:extLst>
              </p:cNvPr>
              <p:cNvSpPr txBox="1">
                <a:spLocks noRot="1" noChangeAspect="1" noMove="1" noResize="1" noEditPoints="1" noAdjustHandles="1" noChangeArrowheads="1" noChangeShapeType="1" noTextEdit="1"/>
              </p:cNvSpPr>
              <p:nvPr/>
            </p:nvSpPr>
            <p:spPr>
              <a:xfrm>
                <a:off x="8765464" y="3429000"/>
                <a:ext cx="2825902" cy="332720"/>
              </a:xfrm>
              <a:prstGeom prst="rect">
                <a:avLst/>
              </a:prstGeom>
              <a:blipFill>
                <a:blip r:embed="rId5"/>
                <a:stretch>
                  <a:fillRect l="-446" b="-17857"/>
                </a:stretch>
              </a:blipFill>
              <a:ln>
                <a:solidFill>
                  <a:schemeClr val="accent5">
                    <a:lumMod val="75000"/>
                  </a:schemeClr>
                </a:solidFill>
              </a:ln>
            </p:spPr>
            <p:txBody>
              <a:bodyPr/>
              <a:lstStyle/>
              <a:p>
                <a:r>
                  <a:rPr lang="es-ES_tradnl">
                    <a:noFill/>
                  </a:rPr>
                  <a:t> </a:t>
                </a:r>
              </a:p>
            </p:txBody>
          </p:sp>
        </mc:Fallback>
      </mc:AlternateContent>
    </p:spTree>
    <p:extLst>
      <p:ext uri="{BB962C8B-B14F-4D97-AF65-F5344CB8AC3E}">
        <p14:creationId xmlns:p14="http://schemas.microsoft.com/office/powerpoint/2010/main" val="1183087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874068"/>
            <a:ext cx="6851631" cy="4211046"/>
          </a:xfrm>
        </p:spPr>
        <p:txBody>
          <a:bodyPr>
            <a:normAutofit/>
          </a:bodyPr>
          <a:lstStyle/>
          <a:p>
            <a:pPr marL="0" indent="0">
              <a:buNone/>
            </a:pPr>
            <a:r>
              <a:rPr lang="es-ES" sz="2400" dirty="0"/>
              <a:t>Si tenemos un problema donde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numérica</a:t>
            </a:r>
            <a:r>
              <a:rPr lang="es-ES" sz="2400" dirty="0"/>
              <a:t>, se llama un </a:t>
            </a:r>
            <a:r>
              <a:rPr lang="es-ES" sz="2400" b="1" dirty="0">
                <a:solidFill>
                  <a:schemeClr val="accent6">
                    <a:lumMod val="60000"/>
                    <a:lumOff val="40000"/>
                  </a:schemeClr>
                </a:solidFill>
              </a:rPr>
              <a:t>problema de regresión</a:t>
            </a:r>
            <a:r>
              <a:rPr lang="es-ES" sz="2400" dirty="0"/>
              <a:t>. </a:t>
            </a:r>
          </a:p>
          <a:p>
            <a:pPr marL="0" indent="0">
              <a:buNone/>
            </a:pPr>
            <a:r>
              <a:rPr lang="es-ES" sz="2400" dirty="0"/>
              <a:t>Se centra en estudiar las relaciones entre una variable dependiente y una o más variables independientes.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8" name="Picture 7" descr="A line of red dots on a green line&#10;&#10;Description automatically generated">
            <a:extLst>
              <a:ext uri="{FF2B5EF4-FFF2-40B4-BE49-F238E27FC236}">
                <a16:creationId xmlns:a16="http://schemas.microsoft.com/office/drawing/2014/main" id="{4F76E3E0-FFD5-6474-481E-0F38E8C48E7A}"/>
              </a:ext>
            </a:extLst>
          </p:cNvPr>
          <p:cNvPicPr>
            <a:picLocks noChangeAspect="1"/>
          </p:cNvPicPr>
          <p:nvPr/>
        </p:nvPicPr>
        <p:blipFill>
          <a:blip r:embed="rId4"/>
          <a:stretch>
            <a:fillRect/>
          </a:stretch>
        </p:blipFill>
        <p:spPr>
          <a:xfrm>
            <a:off x="7552266" y="2223184"/>
            <a:ext cx="3686523" cy="3512813"/>
          </a:xfrm>
          <a:prstGeom prst="rect">
            <a:avLst/>
          </a:prstGeom>
        </p:spPr>
      </p:pic>
    </p:spTree>
    <p:extLst>
      <p:ext uri="{BB962C8B-B14F-4D97-AF65-F5344CB8AC3E}">
        <p14:creationId xmlns:p14="http://schemas.microsoft.com/office/powerpoint/2010/main" val="29237418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2AB72-B7C9-8934-AB49-B5E3572CFA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A759C1-D152-EAC1-2A0F-38FC08A785A4}"/>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248EDBDA-2133-262F-02C8-7F09061B70C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75361083-C361-E712-BFC7-9D3A4DC3C604}"/>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9E706D09-D1F3-E096-4170-3441CDDAC7F9}"/>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0302A385-29C0-2D7F-8256-5A703522D6E7}"/>
              </a:ext>
            </a:extLst>
          </p:cNvPr>
          <p:cNvGraphicFramePr>
            <a:graphicFrameLocks noGrp="1"/>
          </p:cNvGraphicFramePr>
          <p:nvPr>
            <p:ph idx="1"/>
            <p:extLst>
              <p:ext uri="{D42A27DB-BD31-4B8C-83A1-F6EECF244321}">
                <p14:modId xmlns:p14="http://schemas.microsoft.com/office/powerpoint/2010/main" val="1815557908"/>
              </p:ext>
            </p:extLst>
          </p:nvPr>
        </p:nvGraphicFramePr>
        <p:xfrm>
          <a:off x="715383" y="2902217"/>
          <a:ext cx="8909840" cy="2225040"/>
        </p:xfrm>
        <a:graphic>
          <a:graphicData uri="http://schemas.openxmlformats.org/drawingml/2006/table">
            <a:tbl>
              <a:tblPr firstRow="1" bandRow="1">
                <a:tableStyleId>{00A15C55-8517-42AA-B614-E9B94910E393}</a:tableStyleId>
              </a:tblPr>
              <a:tblGrid>
                <a:gridCol w="1781968">
                  <a:extLst>
                    <a:ext uri="{9D8B030D-6E8A-4147-A177-3AD203B41FA5}">
                      <a16:colId xmlns:a16="http://schemas.microsoft.com/office/drawing/2014/main" val="1314787988"/>
                    </a:ext>
                  </a:extLst>
                </a:gridCol>
                <a:gridCol w="1781968">
                  <a:extLst>
                    <a:ext uri="{9D8B030D-6E8A-4147-A177-3AD203B41FA5}">
                      <a16:colId xmlns:a16="http://schemas.microsoft.com/office/drawing/2014/main" val="3970562855"/>
                    </a:ext>
                  </a:extLst>
                </a:gridCol>
                <a:gridCol w="1781968">
                  <a:extLst>
                    <a:ext uri="{9D8B030D-6E8A-4147-A177-3AD203B41FA5}">
                      <a16:colId xmlns:a16="http://schemas.microsoft.com/office/drawing/2014/main" val="2433902133"/>
                    </a:ext>
                  </a:extLst>
                </a:gridCol>
                <a:gridCol w="1781968">
                  <a:extLst>
                    <a:ext uri="{9D8B030D-6E8A-4147-A177-3AD203B41FA5}">
                      <a16:colId xmlns:a16="http://schemas.microsoft.com/office/drawing/2014/main" val="2446023878"/>
                    </a:ext>
                  </a:extLst>
                </a:gridCol>
                <a:gridCol w="1781968">
                  <a:extLst>
                    <a:ext uri="{9D8B030D-6E8A-4147-A177-3AD203B41FA5}">
                      <a16:colId xmlns:a16="http://schemas.microsoft.com/office/drawing/2014/main" val="2840247876"/>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a:t>Argentina</a:t>
                      </a:r>
                    </a:p>
                  </a:txBody>
                  <a:tcPr/>
                </a:tc>
                <a:tc>
                  <a:txBody>
                    <a:bodyPr/>
                    <a:lstStyle/>
                    <a:p>
                      <a:pPr algn="ctr"/>
                      <a:r>
                        <a:rPr lang="es-ES_tradnl" dirty="0"/>
                        <a:t>Chile</a:t>
                      </a:r>
                    </a:p>
                  </a:txBody>
                  <a:tcPr/>
                </a:tc>
                <a:tc>
                  <a:txBody>
                    <a:bodyPr/>
                    <a:lstStyle/>
                    <a:p>
                      <a:pPr algn="ctr"/>
                      <a:r>
                        <a:rPr lang="es-ES_tradnl" dirty="0"/>
                        <a:t>Perú</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1</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0</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0</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1</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1265804413"/>
                  </a:ext>
                </a:extLst>
              </a:tr>
              <a:tr h="370840">
                <a:tc>
                  <a:txBody>
                    <a:bodyPr/>
                    <a:lstStyle/>
                    <a:p>
                      <a:pPr algn="ctr"/>
                      <a:r>
                        <a:rPr lang="es-ES_tradnl" dirty="0"/>
                        <a:t>95</a:t>
                      </a:r>
                    </a:p>
                  </a:txBody>
                  <a:tcPr/>
                </a:tc>
                <a:tc>
                  <a:txBody>
                    <a:bodyPr/>
                    <a:lstStyle/>
                    <a:p>
                      <a:pPr algn="ctr"/>
                      <a:r>
                        <a:rPr lang="es-ES_tradnl" dirty="0"/>
                        <a:t>199</a:t>
                      </a:r>
                    </a:p>
                  </a:txBody>
                  <a:tcPr/>
                </a:tc>
                <a:tc>
                  <a:txBody>
                    <a:bodyPr/>
                    <a:lstStyle/>
                    <a:p>
                      <a:pPr algn="ctr"/>
                      <a:r>
                        <a:rPr lang="es-ES_tradnl" dirty="0"/>
                        <a:t>0</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648529054"/>
                  </a:ext>
                </a:extLst>
              </a:tr>
            </a:tbl>
          </a:graphicData>
        </a:graphic>
      </p:graphicFrame>
    </p:spTree>
    <p:extLst>
      <p:ext uri="{BB962C8B-B14F-4D97-AF65-F5344CB8AC3E}">
        <p14:creationId xmlns:p14="http://schemas.microsoft.com/office/powerpoint/2010/main" val="2173640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F9361-67C3-00E7-BAE3-CF77BA703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AE2350-383E-90A2-598E-855FB32E79EC}"/>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6ACE18E2-5CD2-D178-6D9A-AA46C0387D5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2D1128DE-6480-0B6A-CD46-A096B7C74683}"/>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E7D558B2-3678-628D-17C1-195EB554BF27}"/>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953B0EB4-DDD8-DD04-CF37-1A0E489720F5}"/>
              </a:ext>
            </a:extLst>
          </p:cNvPr>
          <p:cNvGraphicFramePr>
            <a:graphicFrameLocks noGrp="1"/>
          </p:cNvGraphicFramePr>
          <p:nvPr>
            <p:ph idx="1"/>
            <p:extLst>
              <p:ext uri="{D42A27DB-BD31-4B8C-83A1-F6EECF244321}">
                <p14:modId xmlns:p14="http://schemas.microsoft.com/office/powerpoint/2010/main" val="270242201"/>
              </p:ext>
            </p:extLst>
          </p:nvPr>
        </p:nvGraphicFramePr>
        <p:xfrm>
          <a:off x="715383" y="2902217"/>
          <a:ext cx="7127872" cy="2225040"/>
        </p:xfrm>
        <a:graphic>
          <a:graphicData uri="http://schemas.openxmlformats.org/drawingml/2006/table">
            <a:tbl>
              <a:tblPr firstRow="1" bandRow="1">
                <a:tableStyleId>{00A15C55-8517-42AA-B614-E9B94910E393}</a:tableStyleId>
              </a:tblPr>
              <a:tblGrid>
                <a:gridCol w="1781968">
                  <a:extLst>
                    <a:ext uri="{9D8B030D-6E8A-4147-A177-3AD203B41FA5}">
                      <a16:colId xmlns:a16="http://schemas.microsoft.com/office/drawing/2014/main" val="1314787988"/>
                    </a:ext>
                  </a:extLst>
                </a:gridCol>
                <a:gridCol w="1781968">
                  <a:extLst>
                    <a:ext uri="{9D8B030D-6E8A-4147-A177-3AD203B41FA5}">
                      <a16:colId xmlns:a16="http://schemas.microsoft.com/office/drawing/2014/main" val="3970562855"/>
                    </a:ext>
                  </a:extLst>
                </a:gridCol>
                <a:gridCol w="1781968">
                  <a:extLst>
                    <a:ext uri="{9D8B030D-6E8A-4147-A177-3AD203B41FA5}">
                      <a16:colId xmlns:a16="http://schemas.microsoft.com/office/drawing/2014/main" val="2433902133"/>
                    </a:ext>
                  </a:extLst>
                </a:gridCol>
                <a:gridCol w="1781968">
                  <a:extLst>
                    <a:ext uri="{9D8B030D-6E8A-4147-A177-3AD203B41FA5}">
                      <a16:colId xmlns:a16="http://schemas.microsoft.com/office/drawing/2014/main" val="2446023878"/>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a:t>Argentina</a:t>
                      </a:r>
                    </a:p>
                  </a:txBody>
                  <a:tcPr/>
                </a:tc>
                <a:tc>
                  <a:txBody>
                    <a:bodyPr/>
                    <a:lstStyle/>
                    <a:p>
                      <a:pPr algn="ctr"/>
                      <a:r>
                        <a:rPr lang="es-ES_tradnl" dirty="0"/>
                        <a:t>Chile</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265804413"/>
                  </a:ext>
                </a:extLst>
              </a:tr>
              <a:tr h="370840">
                <a:tc>
                  <a:txBody>
                    <a:bodyPr/>
                    <a:lstStyle/>
                    <a:p>
                      <a:pPr algn="ctr"/>
                      <a:r>
                        <a:rPr lang="es-ES_tradnl" dirty="0"/>
                        <a:t>95</a:t>
                      </a:r>
                    </a:p>
                  </a:txBody>
                  <a:tcPr/>
                </a:tc>
                <a:tc>
                  <a:txBody>
                    <a:bodyPr/>
                    <a:lstStyle/>
                    <a:p>
                      <a:pPr algn="ctr"/>
                      <a:r>
                        <a:rPr lang="es-ES_tradnl" dirty="0"/>
                        <a:t>199</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3648529054"/>
                  </a:ext>
                </a:extLst>
              </a:tr>
            </a:tbl>
          </a:graphicData>
        </a:graphic>
      </p:graphicFrame>
    </p:spTree>
    <p:extLst>
      <p:ext uri="{BB962C8B-B14F-4D97-AF65-F5344CB8AC3E}">
        <p14:creationId xmlns:p14="http://schemas.microsoft.com/office/powerpoint/2010/main" val="2928914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Métricas de Evaluación</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2560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i="1" dirty="0">
                <a:solidFill>
                  <a:schemeClr val="accent1"/>
                </a:solidFill>
              </a:rPr>
              <a:t>El conjunto de datos de evaluación se utiliza para evaluar qué tan bien se entrenó el algoritmo con el conjunto de datos de entrenamiento.</a:t>
            </a:r>
            <a:r>
              <a:rPr lang="es-ES_tradnl" sz="2400" dirty="0"/>
              <a:t> </a:t>
            </a:r>
          </a:p>
          <a:p>
            <a:pPr marL="0" indent="0">
              <a:buNone/>
            </a:pPr>
            <a:r>
              <a:rPr lang="es-ES_tradnl" sz="2400" dirty="0"/>
              <a:t>¿Pero cómo evaluamos?</a:t>
            </a:r>
          </a:p>
          <a:p>
            <a:r>
              <a:rPr lang="es-ES_tradnl" sz="2400" b="1" dirty="0">
                <a:solidFill>
                  <a:schemeClr val="accent3"/>
                </a:solidFill>
              </a:rPr>
              <a:t>El coeficiente de Pearson (R</a:t>
            </a:r>
            <a:r>
              <a:rPr lang="es-ES_tradnl" sz="2400" b="1" baseline="30000" dirty="0">
                <a:solidFill>
                  <a:schemeClr val="accent3"/>
                </a:solidFill>
              </a:rPr>
              <a:t>2</a:t>
            </a:r>
            <a:r>
              <a:rPr lang="es-ES_tradnl" sz="2400" b="1" dirty="0">
                <a:solidFill>
                  <a:schemeClr val="accent3"/>
                </a:solidFill>
              </a:rPr>
              <a:t>)</a:t>
            </a:r>
          </a:p>
          <a:p>
            <a:pPr marL="0" indent="0">
              <a:buNone/>
            </a:pPr>
            <a:r>
              <a:rPr lang="es-ES_tradnl" sz="2400" dirty="0"/>
              <a:t>Podemos usar métricas más generales, que midan el error en variables numéricas.</a:t>
            </a:r>
          </a:p>
          <a:p>
            <a:pPr marL="0" indent="0">
              <a:buNone/>
            </a:pPr>
            <a:endParaRPr lang="es-ES_tradnl" sz="2400" dirty="0"/>
          </a:p>
        </p:txBody>
      </p:sp>
    </p:spTree>
    <p:extLst>
      <p:ext uri="{BB962C8B-B14F-4D97-AF65-F5344CB8AC3E}">
        <p14:creationId xmlns:p14="http://schemas.microsoft.com/office/powerpoint/2010/main" val="1285744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El </a:t>
                </a:r>
                <a:r>
                  <a:rPr lang="es-ES_tradnl" sz="2400" b="1" dirty="0">
                    <a:solidFill>
                      <a:schemeClr val="accent3"/>
                    </a:solidFill>
                  </a:rPr>
                  <a:t>error absoluto medio (MAE) </a:t>
                </a:r>
                <a:r>
                  <a:rPr lang="es-ES_tradnl" sz="2400" dirty="0"/>
                  <a:t>es el cálculo del valor absoluto del residuo para cada punto de datos.</a:t>
                </a:r>
              </a:p>
              <a:p>
                <a:pPr marL="0" indent="0">
                  <a:buNone/>
                </a:pPr>
                <a:r>
                  <a:rPr lang="es-ES_tradnl" sz="2400" dirty="0"/>
                  <a:t>Luego, tomamos el promedio de todos estos residuos.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𝑀𝐴𝐸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e>
                      </m:nary>
                    </m:oMath>
                  </m:oMathPara>
                </a14:m>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984" b="-13115"/>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absoluto medio (MAE)</a:t>
            </a:r>
          </a:p>
        </p:txBody>
      </p:sp>
    </p:spTree>
    <p:extLst>
      <p:ext uri="{BB962C8B-B14F-4D97-AF65-F5344CB8AC3E}">
        <p14:creationId xmlns:p14="http://schemas.microsoft.com/office/powerpoint/2010/main" val="2269534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El </a:t>
                </a:r>
                <a:r>
                  <a:rPr lang="es-ES_tradnl" sz="2400" b="1" dirty="0">
                    <a:solidFill>
                      <a:schemeClr val="accent6"/>
                    </a:solidFill>
                  </a:rPr>
                  <a:t>error cuadrático medio (MSE) </a:t>
                </a:r>
                <a:r>
                  <a:rPr lang="es-ES_tradnl" sz="2400" dirty="0"/>
                  <a:t>es similar al </a:t>
                </a:r>
                <a:r>
                  <a:rPr lang="es-ES_tradnl" sz="2400" b="1" dirty="0">
                    <a:solidFill>
                      <a:schemeClr val="accent4"/>
                    </a:solidFill>
                  </a:rPr>
                  <a:t>MAE</a:t>
                </a:r>
                <a:r>
                  <a:rPr lang="es-ES_tradnl" sz="2400" dirty="0"/>
                  <a:t>, pero ahora calculamos el cuadrado de los residuos.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𝑀𝑆𝐸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b="0" i="1" smtClean="0">
                                  <a:latin typeface="Cambria Math" panose="02040503050406030204" pitchFamily="18" charset="0"/>
                                </a:rPr>
                                <m:t>2</m:t>
                              </m:r>
                            </m:sup>
                          </m:sSup>
                        </m:e>
                      </m:nary>
                    </m:oMath>
                  </m:oMathPara>
                </a14:m>
                <a:endParaRPr lang="es-ES_tradnl" sz="2400" dirty="0"/>
              </a:p>
              <a:p>
                <a:pPr marL="0" indent="0">
                  <a:buNone/>
                </a:pPr>
                <a:endParaRPr lang="es-ES_tradnl" sz="2400" dirty="0"/>
              </a:p>
              <a:p>
                <a:pPr marL="0" indent="0">
                  <a:buNone/>
                </a:pPr>
                <a:r>
                  <a:rPr lang="es-ES_tradnl" sz="2400" dirty="0"/>
                  <a:t>Un detalle importante son los residuos grandes (</a:t>
                </a:r>
                <a:r>
                  <a:rPr lang="es-ES_tradnl" sz="2400" b="1" dirty="0" err="1">
                    <a:solidFill>
                      <a:schemeClr val="accent2"/>
                    </a:solidFill>
                  </a:rPr>
                  <a:t>outliers</a:t>
                </a:r>
                <a:r>
                  <a:rPr lang="es-ES_tradnl" sz="2400" dirty="0"/>
                  <a:t>). En esta métrica, su impacto es mayor que en el </a:t>
                </a:r>
                <a:r>
                  <a:rPr lang="es-ES_tradnl" sz="2400" b="1" dirty="0">
                    <a:solidFill>
                      <a:schemeClr val="accent4"/>
                    </a:solidFill>
                  </a:rPr>
                  <a:t>MAE</a:t>
                </a:r>
                <a:r>
                  <a:rPr lang="es-ES_tradnl" sz="2400" dirty="0"/>
                  <a:t>.</a:t>
                </a:r>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6557"/>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cuadrático medio (MSE)</a:t>
            </a:r>
          </a:p>
        </p:txBody>
      </p:sp>
    </p:spTree>
    <p:extLst>
      <p:ext uri="{BB962C8B-B14F-4D97-AF65-F5344CB8AC3E}">
        <p14:creationId xmlns:p14="http://schemas.microsoft.com/office/powerpoint/2010/main" val="1196663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Si al </a:t>
                </a:r>
                <a:r>
                  <a:rPr lang="es-ES_tradnl" sz="2400" b="1" dirty="0">
                    <a:solidFill>
                      <a:schemeClr val="accent6"/>
                    </a:solidFill>
                  </a:rPr>
                  <a:t>MSE</a:t>
                </a:r>
                <a:r>
                  <a:rPr lang="es-ES_tradnl" sz="2400" dirty="0"/>
                  <a:t> le calculamos la raíz cuadrada, obtenemos una métrica llamada </a:t>
                </a:r>
                <a:r>
                  <a:rPr lang="es-ES_tradnl" sz="2400" b="1" dirty="0">
                    <a:solidFill>
                      <a:schemeClr val="accent5"/>
                    </a:solidFill>
                  </a:rPr>
                  <a:t>RMSE</a:t>
                </a:r>
                <a:r>
                  <a:rPr lang="es-ES_tradnl" sz="2400" dirty="0"/>
                  <a:t>, que tiene la misma unidad que la salida original, a diferencia del </a:t>
                </a:r>
                <a:r>
                  <a:rPr lang="es-ES_tradnl" sz="2400" b="1" dirty="0">
                    <a:solidFill>
                      <a:schemeClr val="accent6"/>
                    </a:solidFill>
                  </a:rPr>
                  <a:t>MSE</a:t>
                </a:r>
                <a:r>
                  <a:rPr lang="es-ES_tradnl" sz="2400" dirty="0"/>
                  <a:t>, que no la tiene. </a:t>
                </a:r>
              </a:p>
              <a:p>
                <a:pPr marL="0" indent="0">
                  <a:buNone/>
                </a:pPr>
                <a:endParaRPr lang="en-US"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𝑅𝑀𝑆𝐸</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e>
                      </m:rad>
                    </m:oMath>
                  </m:oMathPara>
                </a14:m>
                <a:endParaRPr lang="es-ES_tradnl" sz="2400" dirty="0"/>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984" b="-30164"/>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Raíz cuadrada del error cuadrático medio (RMSE)</a:t>
            </a:r>
          </a:p>
        </p:txBody>
      </p:sp>
    </p:spTree>
    <p:extLst>
      <p:ext uri="{BB962C8B-B14F-4D97-AF65-F5344CB8AC3E}">
        <p14:creationId xmlns:p14="http://schemas.microsoft.com/office/powerpoint/2010/main" val="1056280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Los valores atípicos son un tema de constante discusión. </a:t>
            </a:r>
            <a:r>
              <a:rPr lang="es-ES_tradnl" sz="2400" i="1" dirty="0"/>
              <a:t>¿Se deben incluir o no?</a:t>
            </a:r>
          </a:p>
          <a:p>
            <a:pPr marL="0" indent="0">
              <a:buNone/>
            </a:pPr>
            <a:r>
              <a:rPr lang="es-ES_tradnl" sz="2400" dirty="0"/>
              <a:t>La respuesta dependerá del problema en particular, de los datos disponibles y de las consecuencias que tenga el considerar o no esos valores.</a:t>
            </a:r>
          </a:p>
          <a:p>
            <a:pPr marL="0" indent="0">
              <a:buNone/>
            </a:pPr>
            <a:r>
              <a:rPr lang="es-ES_tradnl" sz="2400" dirty="0"/>
              <a:t>Si quiero tenerlos en cuenta a la hora de comparar modelos, me convendrá usar </a:t>
            </a:r>
            <a:r>
              <a:rPr lang="es-ES_tradnl" sz="2400" b="1" dirty="0">
                <a:solidFill>
                  <a:schemeClr val="accent6"/>
                </a:solidFill>
              </a:rPr>
              <a:t>MSE</a:t>
            </a:r>
            <a:r>
              <a:rPr lang="es-ES_tradnl" sz="2400" dirty="0"/>
              <a:t>. En cambio, si quiero reducir su importancia, puedo usar </a:t>
            </a:r>
            <a:r>
              <a:rPr lang="es-ES_tradnl" sz="2400" b="1" dirty="0">
                <a:solidFill>
                  <a:schemeClr val="accent3"/>
                </a:solidFill>
              </a:rPr>
              <a:t>MAE</a:t>
            </a:r>
            <a:r>
              <a:rPr lang="es-ES_tradnl" sz="2400" dirty="0"/>
              <a:t>.</a:t>
            </a:r>
          </a:p>
        </p:txBody>
      </p:sp>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err="1">
                <a:latin typeface="+mj-lt"/>
              </a:rPr>
              <a:t>Outliers</a:t>
            </a:r>
            <a:endParaRPr lang="es-ES_tradnl" sz="2400" dirty="0">
              <a:latin typeface="+mj-lt"/>
            </a:endParaRPr>
          </a:p>
        </p:txBody>
      </p:sp>
    </p:spTree>
    <p:extLst>
      <p:ext uri="{BB962C8B-B14F-4D97-AF65-F5344CB8AC3E}">
        <p14:creationId xmlns:p14="http://schemas.microsoft.com/office/powerpoint/2010/main" val="2896421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fontScale="92500"/>
              </a:bodyPr>
              <a:lstStyle/>
              <a:p>
                <a:pPr marL="0" indent="0">
                  <a:buNone/>
                </a:pPr>
                <a:r>
                  <a:rPr lang="es-ES_tradnl" sz="2400" dirty="0"/>
                  <a:t>El </a:t>
                </a:r>
                <a:r>
                  <a:rPr lang="es-ES_tradnl" sz="2400" b="1" dirty="0">
                    <a:solidFill>
                      <a:schemeClr val="accent1"/>
                    </a:solidFill>
                  </a:rPr>
                  <a:t>error absoluto porcentual medio (MAPE) </a:t>
                </a:r>
                <a:r>
                  <a:rPr lang="es-ES_tradnl" sz="2400" dirty="0"/>
                  <a:t>es el cálculo del error </a:t>
                </a:r>
                <a:r>
                  <a:rPr lang="es-ES_tradnl" sz="2400" b="1" dirty="0">
                    <a:solidFill>
                      <a:schemeClr val="accent4"/>
                    </a:solidFill>
                  </a:rPr>
                  <a:t>MAE,</a:t>
                </a:r>
                <a:r>
                  <a:rPr lang="es-ES_tradnl" sz="2400" dirty="0"/>
                  <a:t> pero escalado al valor verdadero, por lo que el resultado es porcentual:</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𝑀𝐴𝑃𝐸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100%</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den>
                              </m:f>
                            </m:e>
                          </m:d>
                        </m:e>
                      </m:nary>
                    </m:oMath>
                  </m:oMathPara>
                </a14:m>
                <a:endParaRPr lang="es-ES_tradnl" sz="2400" dirty="0"/>
              </a:p>
              <a:p>
                <a:pPr marL="0" indent="0">
                  <a:buNone/>
                </a:pPr>
                <a:r>
                  <a:rPr lang="es-ES_tradnl" sz="2400" dirty="0"/>
                  <a:t>No es una métrica ideal porque es susceptible a errores numéricos. No puede calcularse cuando y</a:t>
                </a:r>
                <a:r>
                  <a:rPr lang="es-ES_tradnl" sz="2400" baseline="-25000" dirty="0"/>
                  <a:t>[i]</a:t>
                </a:r>
                <a:r>
                  <a:rPr lang="es-ES_tradnl" sz="2400" dirty="0"/>
                  <a:t> es igual a cero. Además, tiene sesgo cuando la predicción subestima:</a:t>
                </a:r>
              </a:p>
              <a:p>
                <a:pPr marL="0" indent="0">
                  <a:buNone/>
                </a:pPr>
                <a:endParaRPr lang="es-ES_tradnl" sz="2400" dirty="0"/>
              </a:p>
              <a:p>
                <a:pPr marL="0" indent="0">
                  <a:buNone/>
                </a:pPr>
                <a:r>
                  <a:rPr lang="es-ES_tradnl" sz="2400" dirty="0">
                    <a:solidFill>
                      <a:schemeClr val="bg1"/>
                    </a:solidFill>
                  </a:rPr>
                  <a:t>s</a:t>
                </a: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830" t="-5574" r="-1068"/>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absoluto porcentual medio (MAPE)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CA7349-C114-4FD1-BF08-6C2D28835B66}"/>
                  </a:ext>
                </a:extLst>
              </p:cNvPr>
              <p:cNvSpPr txBox="1"/>
              <p:nvPr/>
            </p:nvSpPr>
            <p:spPr>
              <a:xfrm>
                <a:off x="2840018" y="5176676"/>
                <a:ext cx="2635624" cy="64633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=10   </m:t>
                      </m:r>
                      <m:r>
                        <a:rPr lang="en-US" b="0" i="1" smtClean="0">
                          <a:latin typeface="Cambria Math" panose="02040503050406030204" pitchFamily="18" charset="0"/>
                        </a:rPr>
                        <m:t>𝑦</m:t>
                      </m:r>
                      <m:r>
                        <a:rPr lang="en-US" b="0" i="1" smtClean="0">
                          <a:latin typeface="Cambria Math" panose="02040503050406030204" pitchFamily="18" charset="0"/>
                        </a:rPr>
                        <m:t>=20</m:t>
                      </m:r>
                    </m:oMath>
                  </m:oMathPara>
                </a14:m>
                <a:endParaRPr lang="en-US" dirty="0"/>
              </a:p>
              <a:p>
                <a:pPr algn="ctr"/>
                <a14:m>
                  <m:oMath xmlns:m="http://schemas.openxmlformats.org/officeDocument/2006/math">
                    <m:r>
                      <a:rPr lang="en-US" b="0" i="1" smtClean="0">
                        <a:latin typeface="Cambria Math" panose="02040503050406030204" pitchFamily="18" charset="0"/>
                      </a:rPr>
                      <m:t>𝑀𝐴𝑃𝐸</m:t>
                    </m:r>
                    <m:r>
                      <a:rPr lang="en-US" b="0" i="1" smtClean="0">
                        <a:latin typeface="Cambria Math" panose="02040503050406030204" pitchFamily="18" charset="0"/>
                      </a:rPr>
                      <m:t>=50%</m:t>
                    </m:r>
                  </m:oMath>
                </a14:m>
                <a:r>
                  <a:rPr lang="es-ES_tradnl" dirty="0"/>
                  <a:t> </a:t>
                </a:r>
              </a:p>
            </p:txBody>
          </p:sp>
        </mc:Choice>
        <mc:Fallback xmlns="">
          <p:sp>
            <p:nvSpPr>
              <p:cNvPr id="7" name="TextBox 6">
                <a:extLst>
                  <a:ext uri="{FF2B5EF4-FFF2-40B4-BE49-F238E27FC236}">
                    <a16:creationId xmlns:a16="http://schemas.microsoft.com/office/drawing/2014/main" id="{A2CA7349-C114-4FD1-BF08-6C2D28835B66}"/>
                  </a:ext>
                </a:extLst>
              </p:cNvPr>
              <p:cNvSpPr txBox="1">
                <a:spLocks noRot="1" noChangeAspect="1" noMove="1" noResize="1" noEditPoints="1" noAdjustHandles="1" noChangeArrowheads="1" noChangeShapeType="1" noTextEdit="1"/>
              </p:cNvSpPr>
              <p:nvPr/>
            </p:nvSpPr>
            <p:spPr>
              <a:xfrm>
                <a:off x="2840018" y="5176676"/>
                <a:ext cx="2635624" cy="646331"/>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B687E2-75DD-52B5-C5FD-B530E454AC22}"/>
                  </a:ext>
                </a:extLst>
              </p:cNvPr>
              <p:cNvSpPr txBox="1"/>
              <p:nvPr/>
            </p:nvSpPr>
            <p:spPr>
              <a:xfrm>
                <a:off x="6716358" y="5176675"/>
                <a:ext cx="2635624" cy="6463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=20   </m:t>
                      </m:r>
                      <m:r>
                        <a:rPr lang="en-US" b="0" i="1" smtClean="0">
                          <a:latin typeface="Cambria Math" panose="02040503050406030204" pitchFamily="18" charset="0"/>
                        </a:rPr>
                        <m:t>𝑦</m:t>
                      </m:r>
                      <m:r>
                        <a:rPr lang="en-US" b="0" i="1" smtClean="0">
                          <a:latin typeface="Cambria Math" panose="02040503050406030204" pitchFamily="18" charset="0"/>
                        </a:rPr>
                        <m:t>=10</m:t>
                      </m:r>
                    </m:oMath>
                  </m:oMathPara>
                </a14:m>
                <a:endParaRPr lang="en-US" dirty="0"/>
              </a:p>
              <a:p>
                <a:pPr algn="ctr"/>
                <a14:m>
                  <m:oMath xmlns:m="http://schemas.openxmlformats.org/officeDocument/2006/math">
                    <m:r>
                      <a:rPr lang="en-US" b="0" i="1" smtClean="0">
                        <a:latin typeface="Cambria Math" panose="02040503050406030204" pitchFamily="18" charset="0"/>
                      </a:rPr>
                      <m:t>𝑀𝐴𝑃𝐸</m:t>
                    </m:r>
                    <m:r>
                      <a:rPr lang="en-US" b="0" i="1" smtClean="0">
                        <a:latin typeface="Cambria Math" panose="02040503050406030204" pitchFamily="18" charset="0"/>
                      </a:rPr>
                      <m:t>=100%</m:t>
                    </m:r>
                  </m:oMath>
                </a14:m>
                <a:r>
                  <a:rPr lang="es-ES_tradnl" dirty="0"/>
                  <a:t> </a:t>
                </a:r>
              </a:p>
            </p:txBody>
          </p:sp>
        </mc:Choice>
        <mc:Fallback xmlns="">
          <p:sp>
            <p:nvSpPr>
              <p:cNvPr id="8" name="TextBox 7">
                <a:extLst>
                  <a:ext uri="{FF2B5EF4-FFF2-40B4-BE49-F238E27FC236}">
                    <a16:creationId xmlns:a16="http://schemas.microsoft.com/office/drawing/2014/main" id="{CBB687E2-75DD-52B5-C5FD-B530E454AC22}"/>
                  </a:ext>
                </a:extLst>
              </p:cNvPr>
              <p:cNvSpPr txBox="1">
                <a:spLocks noRot="1" noChangeAspect="1" noMove="1" noResize="1" noEditPoints="1" noAdjustHandles="1" noChangeArrowheads="1" noChangeShapeType="1" noTextEdit="1"/>
              </p:cNvSpPr>
              <p:nvPr/>
            </p:nvSpPr>
            <p:spPr>
              <a:xfrm>
                <a:off x="6716358" y="5176675"/>
                <a:ext cx="2635624" cy="646331"/>
              </a:xfrm>
              <a:prstGeom prst="rect">
                <a:avLst/>
              </a:prstGeom>
              <a:blipFill>
                <a:blip r:embed="rId5"/>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966655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6749D-3AEB-ACA7-9260-CA53370007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11DD41-169A-21B2-4C11-FCBCB5DE63B9}"/>
              </a:ext>
            </a:extLst>
          </p:cNvPr>
          <p:cNvSpPr>
            <a:spLocks noGrp="1"/>
          </p:cNvSpPr>
          <p:nvPr>
            <p:ph type="title"/>
          </p:nvPr>
        </p:nvSpPr>
        <p:spPr/>
        <p:txBody>
          <a:bodyPr/>
          <a:lstStyle/>
          <a:p>
            <a:r>
              <a:rPr lang="es-ES_tradnl" dirty="0"/>
              <a:t>Regresión</a:t>
            </a:r>
          </a:p>
        </p:txBody>
      </p:sp>
      <p:sp>
        <p:nvSpPr>
          <p:cNvPr id="5" name="Footer Placeholder 4">
            <a:extLst>
              <a:ext uri="{FF2B5EF4-FFF2-40B4-BE49-F238E27FC236}">
                <a16:creationId xmlns:a16="http://schemas.microsoft.com/office/drawing/2014/main" id="{18CF0305-AE0B-946A-ADC9-EAF392ED9566}"/>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E27752BA-6E50-9B4F-E80A-C289BBE00EF1}"/>
              </a:ext>
            </a:extLst>
          </p:cNvPr>
          <p:cNvSpPr>
            <a:spLocks noGrp="1"/>
          </p:cNvSpPr>
          <p:nvPr>
            <p:ph idx="1"/>
          </p:nvPr>
        </p:nvSpPr>
        <p:spPr>
          <a:xfrm>
            <a:off x="3903621" y="2248013"/>
            <a:ext cx="8067990" cy="3687891"/>
          </a:xfrm>
        </p:spPr>
        <p:txBody>
          <a:bodyPr>
            <a:noAutofit/>
          </a:bodyPr>
          <a:lstStyle/>
          <a:p>
            <a:pPr marL="0" indent="0">
              <a:buNone/>
            </a:pPr>
            <a:r>
              <a:rPr lang="es-ES" dirty="0"/>
              <a:t>Los temas que vamos a ver en este video son:</a:t>
            </a:r>
          </a:p>
          <a:p>
            <a:pPr lvl="1"/>
            <a:r>
              <a:rPr lang="es-ES" sz="2000" dirty="0"/>
              <a:t>Construcción de un modelo</a:t>
            </a:r>
          </a:p>
          <a:p>
            <a:pPr lvl="2"/>
            <a:r>
              <a:rPr lang="es-ES" sz="1800" dirty="0"/>
              <a:t>Eliminación hacia atrás</a:t>
            </a:r>
          </a:p>
          <a:p>
            <a:pPr lvl="2"/>
            <a:r>
              <a:rPr lang="es-ES" sz="1800" dirty="0"/>
              <a:t>Selección hacia adelante</a:t>
            </a:r>
          </a:p>
          <a:p>
            <a:pPr lvl="2"/>
            <a:r>
              <a:rPr lang="es-ES" sz="1800" dirty="0"/>
              <a:t>Eliminación bidireccional</a:t>
            </a:r>
          </a:p>
          <a:p>
            <a:pPr lvl="1"/>
            <a:r>
              <a:rPr lang="es-ES" sz="2000" dirty="0"/>
              <a:t>Regresión de Ridge</a:t>
            </a:r>
          </a:p>
          <a:p>
            <a:pPr lvl="1"/>
            <a:r>
              <a:rPr lang="es-ES" sz="2000" dirty="0"/>
              <a:t>Regresión de Lasso</a:t>
            </a:r>
          </a:p>
        </p:txBody>
      </p:sp>
      <p:pic>
        <p:nvPicPr>
          <p:cNvPr id="3" name="Picture 2">
            <a:extLst>
              <a:ext uri="{FF2B5EF4-FFF2-40B4-BE49-F238E27FC236}">
                <a16:creationId xmlns:a16="http://schemas.microsoft.com/office/drawing/2014/main" id="{034FCF9A-484D-8828-F731-531443B4794D}"/>
              </a:ext>
            </a:extLst>
          </p:cNvPr>
          <p:cNvPicPr>
            <a:picLocks noChangeAspect="1"/>
          </p:cNvPicPr>
          <p:nvPr/>
        </p:nvPicPr>
        <p:blipFill>
          <a:blip r:embed="rId3"/>
          <a:stretch>
            <a:fillRect/>
          </a:stretch>
        </p:blipFill>
        <p:spPr>
          <a:xfrm>
            <a:off x="600634" y="1971177"/>
            <a:ext cx="3170897" cy="3687891"/>
          </a:xfrm>
          <a:prstGeom prst="rect">
            <a:avLst/>
          </a:prstGeom>
        </p:spPr>
      </p:pic>
    </p:spTree>
    <p:extLst>
      <p:ext uri="{BB962C8B-B14F-4D97-AF65-F5344CB8AC3E}">
        <p14:creationId xmlns:p14="http://schemas.microsoft.com/office/powerpoint/2010/main" val="1082765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 Lineal</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79109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Construcción de un Modelo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410162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Cuando construimos un modelo de regresión múltiple, ¿cómo elegimos los atributos que formarán parte del modelo?</a:t>
            </a:r>
          </a:p>
          <a:p>
            <a:pPr marL="0" indent="0">
              <a:buNone/>
            </a:pPr>
            <a:r>
              <a:rPr lang="es-ES_tradnl" sz="2400" i="1" dirty="0">
                <a:solidFill>
                  <a:schemeClr val="accent2"/>
                </a:solidFill>
              </a:rPr>
              <a:t>Ver la correlación entre variables es un primer paso, pero surge la pregunta: si dos variables están correlacionadas, ¿cuál de las dos descartamos?</a:t>
            </a:r>
            <a:endParaRPr lang="es-ES_tradnl" sz="2400" dirty="0"/>
          </a:p>
          <a:p>
            <a:pPr marL="0" indent="0">
              <a:buNone/>
            </a:pPr>
            <a:r>
              <a:rPr lang="es-ES_tradnl" sz="2400" i="1" dirty="0"/>
              <a:t>Por lo tanto, existen diferentes métodos para construir un modelo.</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18963059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2497874" y="2142989"/>
            <a:ext cx="9093492" cy="3786224"/>
          </a:xfrm>
        </p:spPr>
        <p:txBody>
          <a:bodyPr>
            <a:normAutofit/>
          </a:bodyPr>
          <a:lstStyle/>
          <a:p>
            <a:pPr marL="0" indent="0">
              <a:buNone/>
            </a:pPr>
            <a:r>
              <a:rPr lang="es-ES_tradnl" sz="2400" dirty="0"/>
              <a:t>Podemos mencionar 4 formas:</a:t>
            </a:r>
          </a:p>
          <a:p>
            <a:pPr marL="0" indent="0">
              <a:buNone/>
            </a:pPr>
            <a:endParaRPr lang="es-ES_tradnl" sz="2400" dirty="0"/>
          </a:p>
          <a:p>
            <a:r>
              <a:rPr lang="es-ES_tradnl" sz="2400" dirty="0">
                <a:solidFill>
                  <a:schemeClr val="accent6"/>
                </a:solidFill>
              </a:rPr>
              <a:t>Exhaustivo</a:t>
            </a:r>
          </a:p>
          <a:p>
            <a:r>
              <a:rPr lang="es-ES_tradnl" sz="2400" dirty="0">
                <a:solidFill>
                  <a:schemeClr val="accent5"/>
                </a:solidFill>
              </a:rPr>
              <a:t>Eliminación hacia atrás</a:t>
            </a:r>
          </a:p>
          <a:p>
            <a:r>
              <a:rPr lang="es-ES_tradnl" sz="2400" dirty="0">
                <a:solidFill>
                  <a:schemeClr val="accent4"/>
                </a:solidFill>
              </a:rPr>
              <a:t>Selección hacia adelante</a:t>
            </a:r>
          </a:p>
          <a:p>
            <a:r>
              <a:rPr lang="es-ES_tradnl" sz="2400" dirty="0">
                <a:solidFill>
                  <a:schemeClr val="accent3"/>
                </a:solidFill>
              </a:rPr>
              <a:t>Eliminación bidireccional</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3" name="Picture 2">
            <a:extLst>
              <a:ext uri="{FF2B5EF4-FFF2-40B4-BE49-F238E27FC236}">
                <a16:creationId xmlns:a16="http://schemas.microsoft.com/office/drawing/2014/main" id="{72A28491-3B4D-6E87-74AF-4C2D90D91F9C}"/>
              </a:ext>
            </a:extLst>
          </p:cNvPr>
          <p:cNvPicPr>
            <a:picLocks noChangeAspect="1"/>
          </p:cNvPicPr>
          <p:nvPr/>
        </p:nvPicPr>
        <p:blipFill>
          <a:blip r:embed="rId4"/>
          <a:stretch>
            <a:fillRect/>
          </a:stretch>
        </p:blipFill>
        <p:spPr>
          <a:xfrm flipH="1">
            <a:off x="7188613" y="2579091"/>
            <a:ext cx="2505513" cy="2914020"/>
          </a:xfrm>
          <a:prstGeom prst="rect">
            <a:avLst/>
          </a:prstGeom>
        </p:spPr>
      </p:pic>
    </p:spTree>
    <p:extLst>
      <p:ext uri="{BB962C8B-B14F-4D97-AF65-F5344CB8AC3E}">
        <p14:creationId xmlns:p14="http://schemas.microsoft.com/office/powerpoint/2010/main" val="3013451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364059"/>
            <a:ext cx="10890730" cy="3565154"/>
          </a:xfrm>
        </p:spPr>
        <p:txBody>
          <a:bodyPr>
            <a:normAutofit/>
          </a:bodyPr>
          <a:lstStyle/>
          <a:p>
            <a:r>
              <a:rPr lang="es-ES_tradnl" sz="2400" dirty="0"/>
              <a:t>Se comienza con un modelo completo que incluye todas las variables.</a:t>
            </a:r>
          </a:p>
          <a:p>
            <a:r>
              <a:rPr lang="es-ES_tradnl" sz="2400" dirty="0"/>
              <a:t>Luego, se eliminan de </a:t>
            </a:r>
            <a:r>
              <a:rPr lang="es-ES_tradnl" sz="2400" b="1" dirty="0">
                <a:solidFill>
                  <a:schemeClr val="accent3"/>
                </a:solidFill>
              </a:rPr>
              <a:t>forma </a:t>
            </a:r>
            <a:r>
              <a:rPr lang="es-ES_tradnl" sz="2400" b="1" dirty="0" err="1">
                <a:solidFill>
                  <a:schemeClr val="accent3"/>
                </a:solidFill>
              </a:rPr>
              <a:t>greedy</a:t>
            </a:r>
            <a:r>
              <a:rPr lang="es-ES_tradnl" sz="2400" dirty="0"/>
              <a:t> las variables de entrada que menos </a:t>
            </a:r>
            <a:r>
              <a:rPr lang="es-ES_tradnl" sz="2400" i="1" dirty="0"/>
              <a:t>"aportan" </a:t>
            </a:r>
            <a:r>
              <a:rPr lang="es-ES_tradnl" sz="2400" dirty="0"/>
              <a:t>al modelo, una por vez.</a:t>
            </a:r>
          </a:p>
          <a:p>
            <a:r>
              <a:rPr lang="es-ES_tradnl" sz="2400" dirty="0"/>
              <a:t>El proceso continúa hasta que eliminar más variables no mejora significativamente el modelo.</a:t>
            </a:r>
          </a:p>
          <a:p>
            <a:r>
              <a:rPr lang="es-ES_tradnl" sz="2400" dirty="0"/>
              <a:t>Este proceso se puede realizar utilizando alguna métrica que nos mida la información que aporta cada variable.</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Eliminación hacia atrás</a:t>
            </a:r>
          </a:p>
        </p:txBody>
      </p:sp>
    </p:spTree>
    <p:extLst>
      <p:ext uri="{BB962C8B-B14F-4D97-AF65-F5344CB8AC3E}">
        <p14:creationId xmlns:p14="http://schemas.microsoft.com/office/powerpoint/2010/main" val="1394029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371493"/>
                <a:ext cx="10890730" cy="3557720"/>
              </a:xfrm>
            </p:spPr>
            <p:txBody>
              <a:bodyPr>
                <a:normAutofit/>
              </a:bodyPr>
              <a:lstStyle/>
              <a:p>
                <a:r>
                  <a:rPr lang="es-ES_tradnl" sz="2400" dirty="0"/>
                  <a:t>Comienza con un modelo </a:t>
                </a:r>
                <a:r>
                  <a:rPr lang="es-ES_tradnl" sz="2400" b="1" i="1" dirty="0">
                    <a:solidFill>
                      <a:schemeClr val="accent5"/>
                    </a:solidFill>
                  </a:rPr>
                  <a:t>vacío</a:t>
                </a:r>
                <a:r>
                  <a:rPr lang="es-ES_tradnl" sz="2400" dirty="0"/>
                  <a:t> que solo incluye la ordenada al origen: </a:t>
                </a:r>
                <a:br>
                  <a:rPr lang="es-ES_tradnl" sz="2400" dirty="0"/>
                </a:b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den>
                    </m:f>
                    <m:nary>
                      <m:naryPr>
                        <m:chr m:val="∑"/>
                        <m:ctrlPr>
                          <a:rPr lang="es-ES_tradnl"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nary>
                  </m:oMath>
                </a14:m>
                <a:r>
                  <a:rPr lang="es-ES_tradnl" sz="2400" dirty="0"/>
                  <a:t>.</a:t>
                </a:r>
              </a:p>
              <a:p>
                <a:r>
                  <a:rPr lang="es-ES_tradnl" sz="2400" dirty="0"/>
                  <a:t>Luego, se agregan las variables que más aportan al modelo (usando el criterio de ajuste), una por vez.</a:t>
                </a:r>
              </a:p>
              <a:p>
                <a:r>
                  <a:rPr lang="es-ES_tradnl" sz="2400" dirty="0"/>
                  <a:t>El proceso termina cuando agregar más variables no mejora significativamente el modelo.</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371493"/>
                <a:ext cx="10890730" cy="3557720"/>
              </a:xfrm>
              <a:blipFill>
                <a:blip r:embed="rId3"/>
                <a:stretch>
                  <a:fillRect l="-816" t="-2128" r="-1049"/>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Selección hacia adelante</a:t>
            </a:r>
          </a:p>
        </p:txBody>
      </p:sp>
    </p:spTree>
    <p:extLst>
      <p:ext uri="{BB962C8B-B14F-4D97-AF65-F5344CB8AC3E}">
        <p14:creationId xmlns:p14="http://schemas.microsoft.com/office/powerpoint/2010/main" val="461801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93125"/>
            <a:ext cx="10890730" cy="3636087"/>
          </a:xfrm>
        </p:spPr>
        <p:txBody>
          <a:bodyPr>
            <a:normAutofit/>
          </a:bodyPr>
          <a:lstStyle/>
          <a:p>
            <a:r>
              <a:rPr lang="es-ES_tradnl" sz="2400" dirty="0"/>
              <a:t>Es, en esencia, la selección hacia adelante, pero con la posibilidad de eliminar variables en cada iteración si se observa correlación entre ellas.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Eliminación bidireccional</a:t>
            </a:r>
          </a:p>
        </p:txBody>
      </p:sp>
    </p:spTree>
    <p:extLst>
      <p:ext uri="{BB962C8B-B14F-4D97-AF65-F5344CB8AC3E}">
        <p14:creationId xmlns:p14="http://schemas.microsoft.com/office/powerpoint/2010/main" val="36646003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30243"/>
            <a:ext cx="10890730" cy="3698969"/>
          </a:xfrm>
        </p:spPr>
        <p:txBody>
          <a:bodyPr>
            <a:normAutofit/>
          </a:bodyPr>
          <a:lstStyle/>
          <a:p>
            <a:r>
              <a:rPr lang="es-ES_tradnl" sz="2400" b="1" dirty="0">
                <a:solidFill>
                  <a:schemeClr val="accent5"/>
                </a:solidFill>
              </a:rPr>
              <a:t>Bondad de ajuste: </a:t>
            </a:r>
            <a:r>
              <a:rPr lang="es-ES_tradnl" sz="2400" dirty="0"/>
              <a:t>Se realiza una prueba de hipótesis para determinar si el coeficiente de una entrada en particular es cero. Luego, se evalúa el valor p. Un valor p bajo (&lt; 0,05) indica que se puede rechazar la hipótesis nula, lo que sugiere que cambios en esta variable probablemente generen cambios en la respuesta.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¿Cómo sabemos el aporte de cada atributo?</a:t>
            </a:r>
          </a:p>
        </p:txBody>
      </p:sp>
    </p:spTree>
    <p:extLst>
      <p:ext uri="{BB962C8B-B14F-4D97-AF65-F5344CB8AC3E}">
        <p14:creationId xmlns:p14="http://schemas.microsoft.com/office/powerpoint/2010/main" val="1490049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34A0C-BA49-4EDE-0519-50AA305DF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4C877E-D640-53CF-D558-48BA46C6D373}"/>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E83945E9-20A1-D186-39C8-1E2ACD9AF751}"/>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89867D6-EFD7-1C22-6C75-754B84280F54}"/>
                  </a:ext>
                </a:extLst>
              </p:cNvPr>
              <p:cNvSpPr>
                <a:spLocks noGrp="1"/>
              </p:cNvSpPr>
              <p:nvPr>
                <p:ph idx="1"/>
              </p:nvPr>
            </p:nvSpPr>
            <p:spPr>
              <a:xfrm>
                <a:off x="700636" y="2293125"/>
                <a:ext cx="10890730" cy="3636087"/>
              </a:xfrm>
            </p:spPr>
            <p:txBody>
              <a:bodyPr>
                <a:normAutofit/>
              </a:bodyPr>
              <a:lstStyle/>
              <a:p>
                <a:r>
                  <a:rPr lang="es-ES_tradnl" sz="2400" b="1" dirty="0">
                    <a:solidFill>
                      <a:srgbClr val="00B050"/>
                    </a:solidFill>
                  </a:rPr>
                  <a:t>Coeficiente de Pearson ajustado</a:t>
                </a:r>
                <a:r>
                  <a:rPr lang="es-ES_tradnl" sz="2400" dirty="0"/>
                  <a:t>: Es el cual es el R</a:t>
                </a:r>
                <a:r>
                  <a:rPr lang="es-ES_tradnl" sz="2400" baseline="30000" dirty="0"/>
                  <a:t>2</a:t>
                </a:r>
                <a:r>
                  <a:rPr lang="es-ES_tradnl" sz="2400" dirty="0"/>
                  <a:t> pero penalizando la complejidad del modelo:</a:t>
                </a:r>
              </a:p>
              <a:p>
                <a:pPr marL="0" indent="0" algn="ctr">
                  <a:buNone/>
                </a:pPr>
                <a14:m>
                  <m:oMathPara xmlns:m="http://schemas.openxmlformats.org/officeDocument/2006/math">
                    <m:oMathParaPr>
                      <m:jc m:val="centerGroup"/>
                    </m:oMathParaPr>
                    <m:oMath xmlns:m="http://schemas.openxmlformats.org/officeDocument/2006/math">
                      <m:sSubSup>
                        <m:sSubSupPr>
                          <m:ctrlPr>
                            <a:rPr lang="es-ES_tradnl" sz="2400" i="1" smtClean="0">
                              <a:latin typeface="Cambria Math" panose="02040503050406030204" pitchFamily="18" charset="0"/>
                            </a:rPr>
                          </m:ctrlPr>
                        </m:sSubSupPr>
                        <m:e>
                          <m:r>
                            <a:rPr lang="en-US" sz="2400" b="0" i="1" smtClean="0">
                              <a:latin typeface="Cambria Math" panose="02040503050406030204" pitchFamily="18" charset="0"/>
                            </a:rPr>
                            <m:t>𝑅</m:t>
                          </m:r>
                        </m:e>
                        <m:sub>
                          <m:r>
                            <a:rPr lang="en-US" sz="2400" b="0" i="1" smtClean="0">
                              <a:latin typeface="Cambria Math" panose="02040503050406030204" pitchFamily="18" charset="0"/>
                            </a:rPr>
                            <m:t>𝑎𝑑𝑗</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=1−(1−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𝑁</m:t>
                          </m:r>
                          <m:r>
                            <a:rPr lang="en-US" sz="2400" b="0" i="1" smtClean="0">
                              <a:latin typeface="Cambria Math" panose="02040503050406030204" pitchFamily="18" charset="0"/>
                            </a:rPr>
                            <m:t>−1</m:t>
                          </m:r>
                        </m:num>
                        <m:den>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−1</m:t>
                          </m:r>
                        </m:den>
                      </m:f>
                    </m:oMath>
                  </m:oMathPara>
                </a14:m>
                <a:endParaRPr lang="es-ES_tradnl" sz="2400" dirty="0"/>
              </a:p>
              <a:p>
                <a:pPr marL="0" indent="0">
                  <a:buNone/>
                </a:pPr>
                <a:r>
                  <a:rPr lang="es-ES_tradnl" sz="2400" dirty="0"/>
                  <a:t>Donde N es número de observaciones y d es el número de atributos. </a:t>
                </a:r>
              </a:p>
            </p:txBody>
          </p:sp>
        </mc:Choice>
        <mc:Fallback xmlns="">
          <p:sp>
            <p:nvSpPr>
              <p:cNvPr id="4" name="Content Placeholder 3">
                <a:extLst>
                  <a:ext uri="{FF2B5EF4-FFF2-40B4-BE49-F238E27FC236}">
                    <a16:creationId xmlns:a16="http://schemas.microsoft.com/office/drawing/2014/main" id="{F89867D6-EFD7-1C22-6C75-754B84280F54}"/>
                  </a:ext>
                </a:extLst>
              </p:cNvPr>
              <p:cNvSpPr>
                <a:spLocks noGrp="1" noRot="1" noChangeAspect="1" noMove="1" noResize="1" noEditPoints="1" noAdjustHandles="1" noChangeArrowheads="1" noChangeShapeType="1" noTextEdit="1"/>
              </p:cNvSpPr>
              <p:nvPr>
                <p:ph idx="1"/>
              </p:nvPr>
            </p:nvSpPr>
            <p:spPr>
              <a:xfrm>
                <a:off x="700636" y="2293125"/>
                <a:ext cx="10890730" cy="3636087"/>
              </a:xfrm>
              <a:blipFill>
                <a:blip r:embed="rId3"/>
                <a:stretch>
                  <a:fillRect l="-932" t="-1042"/>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41ECA936-8740-8844-53D3-93B1DAA74289}"/>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6" name="TextBox 5">
            <a:extLst>
              <a:ext uri="{FF2B5EF4-FFF2-40B4-BE49-F238E27FC236}">
                <a16:creationId xmlns:a16="http://schemas.microsoft.com/office/drawing/2014/main" id="{9BA9ACDD-2713-0C37-E4A1-D64F62DDE8E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¿Cómo sabemos el aporte de cada atributo?</a:t>
            </a:r>
          </a:p>
        </p:txBody>
      </p:sp>
    </p:spTree>
    <p:extLst>
      <p:ext uri="{BB962C8B-B14F-4D97-AF65-F5344CB8AC3E}">
        <p14:creationId xmlns:p14="http://schemas.microsoft.com/office/powerpoint/2010/main" val="177122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b="1" dirty="0">
                    <a:solidFill>
                      <a:schemeClr val="accent5"/>
                    </a:solidFill>
                  </a:rPr>
                  <a:t>Criterio de Información de </a:t>
                </a:r>
                <a:r>
                  <a:rPr lang="es-ES_tradnl" sz="2400" b="1" dirty="0" err="1">
                    <a:solidFill>
                      <a:schemeClr val="accent5"/>
                    </a:solidFill>
                  </a:rPr>
                  <a:t>Aikake</a:t>
                </a:r>
                <a:r>
                  <a:rPr lang="es-ES_tradnl" sz="2400" b="1" dirty="0">
                    <a:solidFill>
                      <a:schemeClr val="accent5"/>
                    </a:solidFill>
                  </a:rPr>
                  <a:t> (AIC): </a:t>
                </a:r>
                <a:r>
                  <a:rPr lang="es-ES_tradnl" sz="2400" dirty="0"/>
                  <a:t>El AIC maneja un equilibrio entre la bondad de ajuste del modelo y la complejidad de este. En otras palabras, el AIC aborda tanto el riesgo de sobreajuste como el riesgo de </a:t>
                </a:r>
                <a:r>
                  <a:rPr lang="es-ES_tradnl" sz="2400" dirty="0" err="1"/>
                  <a:t>subajuste</a:t>
                </a:r>
                <a:r>
                  <a:rPr lang="es-ES_tradnl" sz="2400" dirty="0"/>
                  <a:t>.</a:t>
                </a:r>
                <a:br>
                  <a:rPr lang="es-ES_tradnl" sz="2400" dirty="0"/>
                </a:br>
                <a:endParaRPr lang="es-ES_tradnl" sz="2400" dirty="0"/>
              </a:p>
              <a:p>
                <a:pPr marL="0" indent="0" algn="ctr">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𝐴</m:t>
                      </m:r>
                      <m:r>
                        <a:rPr lang="en-US" sz="2400" b="0" i="1" smtClean="0">
                          <a:latin typeface="Cambria Math" panose="02040503050406030204" pitchFamily="18" charset="0"/>
                        </a:rPr>
                        <m:t>𝐼𝐶</m:t>
                      </m:r>
                      <m:r>
                        <a:rPr lang="en-US" sz="2400" b="0" i="1" smtClean="0">
                          <a:latin typeface="Cambria Math" panose="02040503050406030204" pitchFamily="18" charset="0"/>
                        </a:rPr>
                        <m:t>=2</m:t>
                      </m:r>
                      <m:r>
                        <a:rPr lang="en-US" sz="2400" b="0" i="1" smtClean="0">
                          <a:latin typeface="Cambria Math" panose="02040503050406030204" pitchFamily="18" charset="0"/>
                        </a:rPr>
                        <m:t>𝑑</m:t>
                      </m:r>
                      <m:r>
                        <a:rPr lang="en-US" sz="2400" b="0" i="1" smtClean="0">
                          <a:latin typeface="Cambria Math" panose="02040503050406030204" pitchFamily="18" charset="0"/>
                        </a:rPr>
                        <m:t>−2</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𝐿</m:t>
                                  </m:r>
                                </m:e>
                              </m:acc>
                            </m:e>
                          </m:d>
                        </m:e>
                      </m:func>
                    </m:oMath>
                  </m:oMathPara>
                </a14:m>
                <a:br>
                  <a:rPr lang="es-ES_tradnl" sz="2400" dirty="0"/>
                </a:br>
                <a:endParaRPr lang="es-ES_tradnl" sz="2400" dirty="0"/>
              </a:p>
              <a:p>
                <a:pPr marL="0" indent="0">
                  <a:buNone/>
                </a:pPr>
                <a:br>
                  <a:rPr lang="es-ES_tradnl" sz="2400" dirty="0"/>
                </a:br>
                <a:r>
                  <a:rPr lang="es-ES_tradnl" sz="2400" dirty="0"/>
                  <a:t>El valor de AIC debe ser más bajo para indicar un mejor modelo.</a:t>
                </a:r>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67" r="-816"/>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6" name="TextBox 5">
            <a:extLst>
              <a:ext uri="{FF2B5EF4-FFF2-40B4-BE49-F238E27FC236}">
                <a16:creationId xmlns:a16="http://schemas.microsoft.com/office/drawing/2014/main" id="{52179082-2D28-530B-E514-CD5D38837AA2}"/>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¿Cómo sabemos el aporte de cada atributo?</a:t>
            </a:r>
          </a:p>
        </p:txBody>
      </p:sp>
    </p:spTree>
    <p:extLst>
      <p:ext uri="{BB962C8B-B14F-4D97-AF65-F5344CB8AC3E}">
        <p14:creationId xmlns:p14="http://schemas.microsoft.com/office/powerpoint/2010/main" val="24718693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b="1" dirty="0">
                    <a:solidFill>
                      <a:schemeClr val="accent1">
                        <a:lumMod val="75000"/>
                      </a:schemeClr>
                    </a:solidFill>
                  </a:rPr>
                  <a:t>Criterio de información bayesiano (BIC): </a:t>
                </a:r>
                <a:r>
                  <a:rPr lang="es-ES_tradnl" sz="2400" dirty="0"/>
                  <a:t>Se basa en el principio de la navaja de </a:t>
                </a:r>
                <a:r>
                  <a:rPr lang="es-ES_tradnl" sz="2400" dirty="0" err="1"/>
                  <a:t>Occam</a:t>
                </a:r>
                <a:r>
                  <a:rPr lang="es-ES_tradnl" sz="2400" dirty="0"/>
                  <a:t>, que establece que es preferible el modelo más simple que explique los datos. A diferencia del AIC, el BIC penaliza más al modelo por su complejidad.</a:t>
                </a:r>
                <a:br>
                  <a:rPr lang="es-ES_tradnl" sz="2400" dirty="0"/>
                </a:br>
                <a:endParaRPr lang="en-US"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𝐵</m:t>
                      </m:r>
                      <m:r>
                        <a:rPr lang="en-US" sz="2400" b="0" i="1" smtClean="0">
                          <a:latin typeface="Cambria Math" panose="02040503050406030204" pitchFamily="18" charset="0"/>
                        </a:rPr>
                        <m:t>𝐼𝐶</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 </m:t>
                      </m:r>
                      <m:r>
                        <a:rPr lang="en-US" sz="2400" b="0" i="1" smtClean="0">
                          <a:latin typeface="Cambria Math" panose="02040503050406030204" pitchFamily="18" charset="0"/>
                        </a:rPr>
                        <m:t>𝑙𝑛</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)−2</m:t>
                      </m:r>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𝐿</m:t>
                          </m:r>
                        </m:e>
                      </m:acc>
                      <m:r>
                        <a:rPr lang="en-US" sz="2400" b="0" i="1" smtClean="0">
                          <a:latin typeface="Cambria Math" panose="02040503050406030204" pitchFamily="18" charset="0"/>
                        </a:rPr>
                        <m:t>)</m:t>
                      </m:r>
                    </m:oMath>
                  </m:oMathPara>
                </a14:m>
                <a:endParaRPr lang="es-ES_tradnl" sz="2400" dirty="0"/>
              </a:p>
              <a:p>
                <a:pPr marL="0" indent="0">
                  <a:buNone/>
                </a:pPr>
                <a:br>
                  <a:rPr lang="es-ES_tradnl" sz="2400" dirty="0"/>
                </a:br>
                <a:r>
                  <a:rPr lang="es-ES_tradnl" sz="2400" dirty="0"/>
                  <a:t>El valor de BIC debe ser más bajo para indicar un mejor modelo.</a:t>
                </a:r>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67" r="-1282"/>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6" name="TextBox 5">
            <a:extLst>
              <a:ext uri="{FF2B5EF4-FFF2-40B4-BE49-F238E27FC236}">
                <a16:creationId xmlns:a16="http://schemas.microsoft.com/office/drawing/2014/main" id="{F159CFD8-A1C4-B8C0-D2E9-3FDBF2CE97E3}"/>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¿Cómo sabemos el aporte de cada atributo?</a:t>
            </a:r>
          </a:p>
        </p:txBody>
      </p:sp>
    </p:spTree>
    <p:extLst>
      <p:ext uri="{BB962C8B-B14F-4D97-AF65-F5344CB8AC3E}">
        <p14:creationId xmlns:p14="http://schemas.microsoft.com/office/powerpoint/2010/main" val="2705823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La regresión lineal es parte de una subárea del aprendizaje automático llamada </a:t>
            </a:r>
            <a:r>
              <a:rPr lang="es-ES_tradnl" sz="2400" b="1" dirty="0">
                <a:solidFill>
                  <a:schemeClr val="accent6">
                    <a:lumMod val="60000"/>
                    <a:lumOff val="40000"/>
                  </a:schemeClr>
                </a:solidFill>
              </a:rPr>
              <a:t>aprendizaje estadístico</a:t>
            </a:r>
            <a:r>
              <a:rPr lang="es-ES_tradnl" sz="2400" dirty="0"/>
              <a:t>, que:</a:t>
            </a:r>
          </a:p>
          <a:p>
            <a:r>
              <a:rPr lang="es-ES_tradnl" sz="2400" dirty="0"/>
              <a:t>Se enfoca en el estudio de modelos estadísticos y métodos para analizar y comprender los datos.</a:t>
            </a:r>
          </a:p>
          <a:p>
            <a:r>
              <a:rPr lang="es-ES_tradnl" sz="2400" dirty="0"/>
              <a:t>Utiliza herramientas y técnicas estadísticas clásicas para hacer inferencias y tomar decisiones basadas en los datos.</a:t>
            </a:r>
          </a:p>
          <a:p>
            <a:r>
              <a:rPr lang="es-ES_tradnl" sz="2400" dirty="0"/>
              <a:t>Su enfoque principal puede ser la estimación de parámetros, la predicción o la inferencia sobre la relación entre variables.</a:t>
            </a:r>
            <a:endParaRPr lang="es-ES_tradnl" sz="2400" dirty="0">
              <a:solidFill>
                <a:schemeClr val="bg1"/>
              </a:solidFill>
            </a:endParaRPr>
          </a:p>
        </p:txBody>
      </p:sp>
    </p:spTree>
    <p:extLst>
      <p:ext uri="{BB962C8B-B14F-4D97-AF65-F5344CB8AC3E}">
        <p14:creationId xmlns:p14="http://schemas.microsoft.com/office/powerpoint/2010/main" val="5191039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 Lasso y Ridge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00086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 y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Con los métodos de regularización, podemos ajustar un modelo que contenga todos los atributos utilizando una técnica que restrinja o regularice las estimaciones de los coeficientes. </a:t>
            </a:r>
          </a:p>
          <a:p>
            <a:pPr marL="0" indent="0">
              <a:buNone/>
            </a:pPr>
            <a:r>
              <a:rPr lang="es-ES_tradnl" sz="2400" dirty="0"/>
              <a:t>Puede que no sea inmediatamente obvio por qué tal restricción debería mejorar el ajuste, pero resulta que </a:t>
            </a:r>
            <a:r>
              <a:rPr lang="es-ES_tradnl" sz="2400" b="1" dirty="0">
                <a:solidFill>
                  <a:schemeClr val="accent1">
                    <a:lumMod val="75000"/>
                  </a:schemeClr>
                </a:solidFill>
              </a:rPr>
              <a:t>reducir las estimaciones de los coeficientes </a:t>
            </a:r>
            <a:r>
              <a:rPr lang="es-ES_tradnl" sz="2400" dirty="0"/>
              <a:t>puede </a:t>
            </a:r>
            <a:r>
              <a:rPr lang="es-ES_tradnl" sz="2400" b="1" dirty="0">
                <a:solidFill>
                  <a:schemeClr val="accent6">
                    <a:lumMod val="60000"/>
                    <a:lumOff val="40000"/>
                  </a:schemeClr>
                </a:solidFill>
              </a:rPr>
              <a:t>disminuir significativamente su varianza</a:t>
            </a:r>
            <a:r>
              <a:rPr lang="es-ES_tradnl" sz="2400" dirty="0"/>
              <a:t>.</a:t>
            </a:r>
          </a:p>
          <a:p>
            <a:pPr marL="0" indent="0">
              <a:buNone/>
            </a:pPr>
            <a:r>
              <a:rPr lang="es-ES_tradnl" sz="2400" dirty="0"/>
              <a:t>Las dos técnicas más conocidas para reducir los coeficientes de regresión a cero son la regresión de </a:t>
            </a:r>
            <a:r>
              <a:rPr lang="es-ES_tradnl" sz="2400" b="1" dirty="0">
                <a:solidFill>
                  <a:schemeClr val="accent4">
                    <a:lumMod val="60000"/>
                    <a:lumOff val="40000"/>
                  </a:schemeClr>
                </a:solidFill>
              </a:rPr>
              <a:t>Ridge</a:t>
            </a:r>
            <a:r>
              <a:rPr lang="es-ES_tradnl" sz="2400" dirty="0"/>
              <a:t> y la regresión de </a:t>
            </a:r>
            <a:r>
              <a:rPr lang="es-ES_tradnl" sz="2400" b="1" dirty="0">
                <a:solidFill>
                  <a:schemeClr val="accent3">
                    <a:lumMod val="60000"/>
                    <a:lumOff val="40000"/>
                  </a:schemeClr>
                </a:solidFill>
              </a:rPr>
              <a:t>Lasso</a:t>
            </a:r>
            <a:r>
              <a:rPr lang="es-ES_tradnl" sz="2400" dirty="0"/>
              <a:t>.</a:t>
            </a:r>
          </a:p>
          <a:p>
            <a:endParaRPr lang="es-ES_tradnl" sz="2400" dirty="0"/>
          </a:p>
          <a:p>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6" name="TextBox 5">
            <a:extLst>
              <a:ext uri="{FF2B5EF4-FFF2-40B4-BE49-F238E27FC236}">
                <a16:creationId xmlns:a16="http://schemas.microsoft.com/office/drawing/2014/main" id="{6543408C-A5FF-679B-3268-7A21AE66A09B}"/>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¿Cómo sabemos el aporte de cada atributo?</a:t>
            </a:r>
          </a:p>
        </p:txBody>
      </p:sp>
    </p:spTree>
    <p:extLst>
      <p:ext uri="{BB962C8B-B14F-4D97-AF65-F5344CB8AC3E}">
        <p14:creationId xmlns:p14="http://schemas.microsoft.com/office/powerpoint/2010/main" val="6197872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13664"/>
          </a:xfrm>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lnSpcReduction="10000"/>
              </a:bodyPr>
              <a:lstStyle/>
              <a:p>
                <a:pPr marL="0" indent="0">
                  <a:buNone/>
                </a:pPr>
                <a:r>
                  <a:rPr lang="es-ES_tradnl" sz="2400" dirty="0"/>
                  <a:t>En la regresión lineal, vimos que se buscaban los coeficientes que minimizaban la suma de los residuos al cuadrado. La </a:t>
                </a:r>
                <a:r>
                  <a:rPr lang="es-ES_tradnl" sz="2400" b="1" dirty="0">
                    <a:solidFill>
                      <a:schemeClr val="accent1"/>
                    </a:solidFill>
                  </a:rPr>
                  <a:t>regresión de Ridge </a:t>
                </a:r>
                <a:r>
                  <a:rPr lang="es-ES_tradnl" sz="2400" dirty="0"/>
                  <a:t>es muy similar, pero con la diferencia de que los coeficientes se estiman minimizando una cantidad diferente:</a:t>
                </a:r>
              </a:p>
              <a:p>
                <a:pPr marL="0" indent="0" algn="ctr">
                  <a:buNone/>
                </a:pPr>
                <a14:m>
                  <m:oMathPara xmlns:m="http://schemas.openxmlformats.org/officeDocument/2006/math">
                    <m:oMathParaPr>
                      <m:jc m:val="centerGroup"/>
                    </m:oMathParaPr>
                    <m:oMath xmlns:m="http://schemas.openxmlformats.org/officeDocument/2006/math">
                      <m:nary>
                        <m:naryPr>
                          <m:chr m:val="∑"/>
                          <m:ctrlPr>
                            <a:rPr lang="es-ES_tradnl"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s-ES_tradnl" sz="2400" i="1" smtClean="0">
                                  <a:latin typeface="Cambria Math" panose="02040503050406030204" pitchFamily="18" charset="0"/>
                                </a:rPr>
                              </m:ctrlPr>
                            </m:sSupPr>
                            <m:e>
                              <m:d>
                                <m:dPr>
                                  <m:ctrlPr>
                                    <a:rPr lang="es-ES_tradnl" sz="2400" i="1" smtClean="0">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𝑾</m:t>
                                      </m:r>
                                    </m:e>
                                    <m:sup>
                                      <m:r>
                                        <a:rPr lang="en-US" sz="2400" b="0" i="1" smtClean="0">
                                          <a:latin typeface="Cambria Math" panose="02040503050406030204" pitchFamily="18" charset="0"/>
                                        </a:rPr>
                                        <m:t>𝑇</m:t>
                                      </m:r>
                                    </m:sup>
                                  </m:sSup>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ea typeface="Cambria Math" panose="02040503050406030204" pitchFamily="18" charset="0"/>
                                </a:rPr>
                                <m:t>2</m:t>
                              </m:r>
                            </m:sup>
                          </m:sSubSup>
                        </m:e>
                      </m:nary>
                    </m:oMath>
                  </m:oMathPara>
                </a14:m>
                <a:endParaRPr lang="es-ES_tradnl" sz="2400" dirty="0"/>
              </a:p>
              <a:p>
                <a:pPr marL="0" indent="0">
                  <a:buNone/>
                </a:pPr>
                <a:br>
                  <a:rPr lang="es-ES_tradnl" sz="2400" dirty="0"/>
                </a:br>
                <a:r>
                  <a:rPr lang="es-ES_tradnl" sz="2400" dirty="0"/>
                  <a:t>Donde </a:t>
                </a:r>
                <a14:m>
                  <m:oMath xmlns:m="http://schemas.openxmlformats.org/officeDocument/2006/math">
                    <m:r>
                      <a:rPr lang="es-ES_tradnl" sz="2400" b="0" i="1" smtClean="0">
                        <a:latin typeface="Cambria Math" panose="02040503050406030204" pitchFamily="18" charset="0"/>
                        <a:ea typeface="Cambria Math" panose="02040503050406030204" pitchFamily="18" charset="0"/>
                      </a:rPr>
                      <m:t>𝛼</m:t>
                    </m:r>
                  </m:oMath>
                </a14:m>
                <a:r>
                  <a:rPr lang="es-ES_tradnl" sz="2400" dirty="0"/>
                  <a:t> es un </a:t>
                </a:r>
                <a:r>
                  <a:rPr lang="es-ES_tradnl" sz="2400" dirty="0" err="1"/>
                  <a:t>hiperparámetro</a:t>
                </a:r>
                <a:r>
                  <a:rPr lang="es-ES_tradnl" sz="2400" dirty="0"/>
                  <a:t> de ajuste.</a:t>
                </a:r>
              </a:p>
              <a:p>
                <a:pPr marL="0" indent="0">
                  <a:buNone/>
                </a:pPr>
                <a:endParaRPr lang="es-ES_tradnl" sz="2400" dirty="0"/>
              </a:p>
              <a:p>
                <a:endParaRPr lang="es-ES_tradnl" sz="2400" dirty="0"/>
              </a:p>
              <a:p>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1333" b="-19000"/>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2258869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lnSpcReduction="10000"/>
              </a:bodyPr>
              <a:lstStyle/>
              <a:p>
                <a:pPr marL="0" indent="0">
                  <a:buNone/>
                </a:pPr>
                <a:r>
                  <a:rPr lang="es-ES_tradnl" sz="2400" dirty="0"/>
                  <a:t>En esta regresión, se buscan los coeficientes que minimizan </a:t>
                </a:r>
                <a:r>
                  <a:rPr lang="es-ES_tradnl" sz="2400" i="1" dirty="0"/>
                  <a:t>S</a:t>
                </a:r>
                <a:r>
                  <a:rPr lang="es-ES_tradnl" sz="2400" i="1" baseline="-25000" dirty="0"/>
                  <a:t>res</a:t>
                </a:r>
                <a:r>
                  <a:rPr lang="es-ES_tradnl" sz="2400" dirty="0"/>
                  <a:t>. Sin embargo, el segundo término: </a:t>
                </a:r>
                <a:br>
                  <a:rPr lang="es-ES_tradnl" sz="2400" dirty="0"/>
                </a:br>
                <a:endParaRPr lang="es-ES_tradnl" sz="2400" dirty="0"/>
              </a:p>
              <a:p>
                <a:pPr marL="0" indent="0" algn="ctr">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ea typeface="Cambria Math" panose="02040503050406030204" pitchFamily="18" charset="0"/>
                                </a:rPr>
                                <m:t>2</m:t>
                              </m:r>
                            </m:sup>
                          </m:sSubSup>
                        </m:e>
                      </m:nary>
                    </m:oMath>
                  </m:oMathPara>
                </a14:m>
                <a:endParaRPr lang="es-ES_tradnl" sz="2400" dirty="0"/>
              </a:p>
              <a:p>
                <a:pPr marL="0" indent="0">
                  <a:buNone/>
                </a:pPr>
                <a:br>
                  <a:rPr lang="es-ES_tradnl" sz="2400" dirty="0"/>
                </a:br>
                <a:r>
                  <a:rPr lang="es-ES_tradnl" sz="2400" dirty="0"/>
                  <a:t>Se conoce como el termino de </a:t>
                </a:r>
                <a:r>
                  <a:rPr lang="es-ES_tradnl" sz="2400" b="1" dirty="0">
                    <a:solidFill>
                      <a:schemeClr val="accent6">
                        <a:lumMod val="60000"/>
                        <a:lumOff val="40000"/>
                      </a:schemeClr>
                    </a:solidFill>
                  </a:rPr>
                  <a:t>penalización por encogimiento</a:t>
                </a:r>
                <a:r>
                  <a:rPr lang="es-ES_tradnl" sz="2400" dirty="0"/>
                  <a:t>. Este término es pequeño cuando los coeficientes están cerca de cero. </a:t>
                </a:r>
              </a:p>
              <a:p>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1333" b="-9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10853529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Nótese que la penalización </a:t>
            </a:r>
            <a:r>
              <a:rPr lang="es-ES_tradnl" sz="2400" b="1" dirty="0">
                <a:solidFill>
                  <a:schemeClr val="accent3">
                    <a:lumMod val="60000"/>
                    <a:lumOff val="40000"/>
                  </a:schemeClr>
                </a:solidFill>
              </a:rPr>
              <a:t>no afecta la ordenada al origen 𝑏</a:t>
            </a:r>
            <a:r>
              <a:rPr lang="es-ES_tradnl" sz="2400" dirty="0"/>
              <a:t>. Si 𝛼 tiende a ∞, todos los coeficientes se vuelven cero, y la regresión queda de la siguiente forma:</a:t>
            </a:r>
          </a:p>
          <a:p>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121565F-7D2A-F1C7-571D-8180C718BCD5}"/>
                  </a:ext>
                </a:extLst>
              </p:cNvPr>
              <p:cNvSpPr txBox="1"/>
              <p:nvPr/>
            </p:nvSpPr>
            <p:spPr>
              <a:xfrm>
                <a:off x="3097247" y="3109086"/>
                <a:ext cx="6097508" cy="1304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r>
                        <a:rPr lang="en-US" sz="2800" b="0" i="1" smtClean="0">
                          <a:latin typeface="Cambria Math" panose="02040503050406030204" pitchFamily="18" charset="0"/>
                        </a:rPr>
                        <m:t>=</m:t>
                      </m:r>
                      <m:r>
                        <a:rPr lang="en-US" sz="2800" i="1">
                          <a:latin typeface="Cambria Math" panose="02040503050406030204" pitchFamily="18" charset="0"/>
                        </a:rPr>
                        <m:t>𝑏</m:t>
                      </m:r>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𝑁</m:t>
                          </m:r>
                        </m:den>
                      </m:f>
                      <m:nary>
                        <m:naryPr>
                          <m:chr m:val="∑"/>
                          <m:ctrlPr>
                            <a:rPr lang="es-ES_tradnl"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=0</m:t>
                          </m:r>
                        </m:sub>
                        <m:sup>
                          <m:r>
                            <a:rPr lang="en-US" sz="2800" i="1">
                              <a:latin typeface="Cambria Math" panose="02040503050406030204" pitchFamily="18" charset="0"/>
                            </a:rPr>
                            <m:t>𝑁</m:t>
                          </m:r>
                          <m:r>
                            <a:rPr lang="en-US" sz="2800" i="1">
                              <a:latin typeface="Cambria Math" panose="02040503050406030204" pitchFamily="18" charset="0"/>
                            </a:rPr>
                            <m:t>−1</m:t>
                          </m:r>
                        </m:sup>
                        <m:e>
                          <m:sSub>
                            <m:sSubPr>
                              <m:ctrlPr>
                                <a:rPr lang="es-ES_tradnl"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b>
                          </m:sSub>
                        </m:e>
                      </m:nary>
                    </m:oMath>
                  </m:oMathPara>
                </a14:m>
                <a:endParaRPr lang="es-ES_tradnl" sz="2800" dirty="0"/>
              </a:p>
            </p:txBody>
          </p:sp>
        </mc:Choice>
        <mc:Fallback xmlns="">
          <p:sp>
            <p:nvSpPr>
              <p:cNvPr id="3" name="TextBox 2">
                <a:extLst>
                  <a:ext uri="{FF2B5EF4-FFF2-40B4-BE49-F238E27FC236}">
                    <a16:creationId xmlns:a16="http://schemas.microsoft.com/office/drawing/2014/main" id="{6121565F-7D2A-F1C7-571D-8180C718BCD5}"/>
                  </a:ext>
                </a:extLst>
              </p:cNvPr>
              <p:cNvSpPr txBox="1">
                <a:spLocks noRot="1" noChangeAspect="1" noMove="1" noResize="1" noEditPoints="1" noAdjustHandles="1" noChangeArrowheads="1" noChangeShapeType="1" noTextEdit="1"/>
              </p:cNvSpPr>
              <p:nvPr/>
            </p:nvSpPr>
            <p:spPr>
              <a:xfrm>
                <a:off x="3097247" y="3109086"/>
                <a:ext cx="6097508" cy="1304268"/>
              </a:xfrm>
              <a:prstGeom prst="rect">
                <a:avLst/>
              </a:prstGeom>
              <a:blipFill>
                <a:blip r:embed="rId5"/>
                <a:stretch>
                  <a:fillRect t="-100000" b="-157692"/>
                </a:stretch>
              </a:blipFill>
            </p:spPr>
            <p:txBody>
              <a:bodyPr/>
              <a:lstStyle/>
              <a:p>
                <a:r>
                  <a:rPr lang="es-ES_tradnl">
                    <a:noFill/>
                  </a:rPr>
                  <a:t> </a:t>
                </a:r>
              </a:p>
            </p:txBody>
          </p:sp>
        </mc:Fallback>
      </mc:AlternateContent>
    </p:spTree>
    <p:extLst>
      <p:ext uri="{BB962C8B-B14F-4D97-AF65-F5344CB8AC3E}">
        <p14:creationId xmlns:p14="http://schemas.microsoft.com/office/powerpoint/2010/main" val="23950166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grpSp>
        <p:nvGrpSpPr>
          <p:cNvPr id="3" name="Group 2">
            <a:extLst>
              <a:ext uri="{FF2B5EF4-FFF2-40B4-BE49-F238E27FC236}">
                <a16:creationId xmlns:a16="http://schemas.microsoft.com/office/drawing/2014/main" id="{6F223236-E58C-B345-82D8-A5E6E762854B}"/>
              </a:ext>
            </a:extLst>
          </p:cNvPr>
          <p:cNvGrpSpPr/>
          <p:nvPr/>
        </p:nvGrpSpPr>
        <p:grpSpPr>
          <a:xfrm>
            <a:off x="4793345" y="1904722"/>
            <a:ext cx="4895025" cy="4211096"/>
            <a:chOff x="3648487" y="1912156"/>
            <a:chExt cx="4895025" cy="4211096"/>
          </a:xfrm>
        </p:grpSpPr>
        <p:pic>
          <p:nvPicPr>
            <p:cNvPr id="10" name="text15ds9721.png" descr="text15ds9721.png">
              <a:extLst>
                <a:ext uri="{FF2B5EF4-FFF2-40B4-BE49-F238E27FC236}">
                  <a16:creationId xmlns:a16="http://schemas.microsoft.com/office/drawing/2014/main" id="{F2ADF875-36D6-48CD-C176-55AB12C2A828}"/>
                </a:ext>
              </a:extLst>
            </p:cNvPr>
            <p:cNvPicPr>
              <a:picLocks noChangeAspect="1"/>
            </p:cNvPicPr>
            <p:nvPr/>
          </p:nvPicPr>
          <p:blipFill>
            <a:blip r:embed="rId4"/>
            <a:stretch>
              <a:fillRect/>
            </a:stretch>
          </p:blipFill>
          <p:spPr>
            <a:xfrm>
              <a:off x="3648487" y="1912156"/>
              <a:ext cx="4895025" cy="4211096"/>
            </a:xfrm>
            <a:prstGeom prst="rect">
              <a:avLst/>
            </a:prstGeom>
            <a:ln w="12700">
              <a:miter lim="400000"/>
            </a:ln>
          </p:spPr>
        </p:pic>
        <p:sp>
          <p:nvSpPr>
            <p:cNvPr id="11" name="TextBox 10">
              <a:extLst>
                <a:ext uri="{FF2B5EF4-FFF2-40B4-BE49-F238E27FC236}">
                  <a16:creationId xmlns:a16="http://schemas.microsoft.com/office/drawing/2014/main" id="{DC34DD60-6DAA-D5C7-D223-FCCB31A1A432}"/>
                </a:ext>
              </a:extLst>
            </p:cNvPr>
            <p:cNvSpPr txBox="1"/>
            <p:nvPr/>
          </p:nvSpPr>
          <p:spPr>
            <a:xfrm>
              <a:off x="8338937" y="1980452"/>
              <a:ext cx="110637" cy="230832"/>
            </a:xfrm>
            <a:prstGeom prst="rect">
              <a:avLst/>
            </a:prstGeom>
            <a:solidFill>
              <a:schemeClr val="bg1"/>
            </a:solidFill>
          </p:spPr>
          <p:txBody>
            <a:bodyPr wrap="square" lIns="0" rIns="0" bIns="0" rtlCol="0">
              <a:spAutoFit/>
            </a:bodyPr>
            <a:lstStyle/>
            <a:p>
              <a:r>
                <a:rPr lang="es-ES_tradnl" sz="1200" dirty="0"/>
                <a:t>0</a:t>
              </a:r>
            </a:p>
          </p:txBody>
        </p:sp>
        <p:sp>
          <p:nvSpPr>
            <p:cNvPr id="12" name="TextBox 11">
              <a:extLst>
                <a:ext uri="{FF2B5EF4-FFF2-40B4-BE49-F238E27FC236}">
                  <a16:creationId xmlns:a16="http://schemas.microsoft.com/office/drawing/2014/main" id="{8FE03505-C738-3C6D-270B-466AC588FC43}"/>
                </a:ext>
              </a:extLst>
            </p:cNvPr>
            <p:cNvSpPr txBox="1"/>
            <p:nvPr/>
          </p:nvSpPr>
          <p:spPr>
            <a:xfrm>
              <a:off x="8334876" y="2177710"/>
              <a:ext cx="110637" cy="230832"/>
            </a:xfrm>
            <a:prstGeom prst="rect">
              <a:avLst/>
            </a:prstGeom>
            <a:solidFill>
              <a:schemeClr val="bg1"/>
            </a:solidFill>
          </p:spPr>
          <p:txBody>
            <a:bodyPr wrap="square" lIns="0" rIns="0" bIns="0" rtlCol="0">
              <a:spAutoFit/>
            </a:bodyPr>
            <a:lstStyle/>
            <a:p>
              <a:r>
                <a:rPr lang="es-ES_tradnl" sz="1200" dirty="0"/>
                <a:t>1</a:t>
              </a:r>
            </a:p>
          </p:txBody>
        </p:sp>
        <p:sp>
          <p:nvSpPr>
            <p:cNvPr id="13" name="TextBox 12">
              <a:extLst>
                <a:ext uri="{FF2B5EF4-FFF2-40B4-BE49-F238E27FC236}">
                  <a16:creationId xmlns:a16="http://schemas.microsoft.com/office/drawing/2014/main" id="{0E503E57-6FD0-09A3-8C58-A847CBC6852D}"/>
                </a:ext>
              </a:extLst>
            </p:cNvPr>
            <p:cNvSpPr txBox="1"/>
            <p:nvPr/>
          </p:nvSpPr>
          <p:spPr>
            <a:xfrm>
              <a:off x="8334876" y="2400236"/>
              <a:ext cx="110637" cy="230832"/>
            </a:xfrm>
            <a:prstGeom prst="rect">
              <a:avLst/>
            </a:prstGeom>
            <a:solidFill>
              <a:schemeClr val="bg1"/>
            </a:solidFill>
          </p:spPr>
          <p:txBody>
            <a:bodyPr wrap="square" lIns="0" rIns="0" bIns="0" rtlCol="0">
              <a:spAutoFit/>
            </a:bodyPr>
            <a:lstStyle/>
            <a:p>
              <a:r>
                <a:rPr lang="es-ES_tradnl" sz="1200" dirty="0"/>
                <a:t>2</a:t>
              </a:r>
            </a:p>
          </p:txBody>
        </p:sp>
        <p:sp>
          <p:nvSpPr>
            <p:cNvPr id="14" name="TextBox 13">
              <a:extLst>
                <a:ext uri="{FF2B5EF4-FFF2-40B4-BE49-F238E27FC236}">
                  <a16:creationId xmlns:a16="http://schemas.microsoft.com/office/drawing/2014/main" id="{50049A95-BCEA-5708-D10F-2CB2546E66E0}"/>
                </a:ext>
              </a:extLst>
            </p:cNvPr>
            <p:cNvSpPr txBox="1"/>
            <p:nvPr/>
          </p:nvSpPr>
          <p:spPr>
            <a:xfrm>
              <a:off x="8330815" y="2597494"/>
              <a:ext cx="110637" cy="230832"/>
            </a:xfrm>
            <a:prstGeom prst="rect">
              <a:avLst/>
            </a:prstGeom>
            <a:solidFill>
              <a:schemeClr val="bg1"/>
            </a:solidFill>
          </p:spPr>
          <p:txBody>
            <a:bodyPr wrap="square" lIns="0" rIns="0" bIns="0" rtlCol="0">
              <a:spAutoFit/>
            </a:bodyPr>
            <a:lstStyle/>
            <a:p>
              <a:r>
                <a:rPr lang="es-ES_tradnl" sz="1200" dirty="0"/>
                <a:t>3</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A11F3A9-55CC-E2D6-5D06-E46DF791BE5F}"/>
                    </a:ext>
                  </a:extLst>
                </p:cNvPr>
                <p:cNvSpPr txBox="1"/>
                <p:nvPr/>
              </p:nvSpPr>
              <p:spPr>
                <a:xfrm>
                  <a:off x="5901587" y="5846253"/>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15" name="TextBox 14">
                  <a:extLst>
                    <a:ext uri="{FF2B5EF4-FFF2-40B4-BE49-F238E27FC236}">
                      <a16:creationId xmlns:a16="http://schemas.microsoft.com/office/drawing/2014/main" id="{9A11F3A9-55CC-E2D6-5D06-E46DF791BE5F}"/>
                    </a:ext>
                  </a:extLst>
                </p:cNvPr>
                <p:cNvSpPr txBox="1">
                  <a:spLocks noRot="1" noChangeAspect="1" noMove="1" noResize="1" noEditPoints="1" noAdjustHandles="1" noChangeArrowheads="1" noChangeShapeType="1" noTextEdit="1"/>
                </p:cNvSpPr>
                <p:nvPr/>
              </p:nvSpPr>
              <p:spPr>
                <a:xfrm>
                  <a:off x="5901587" y="5846253"/>
                  <a:ext cx="476988" cy="276999"/>
                </a:xfrm>
                <a:prstGeom prst="rect">
                  <a:avLst/>
                </a:prstGeom>
                <a:blipFill>
                  <a:blip r:embed="rId5"/>
                  <a:stretch>
                    <a:fillRect/>
                  </a:stretch>
                </a:blipFill>
              </p:spPr>
              <p:txBody>
                <a:bodyPr/>
                <a:lstStyle/>
                <a:p>
                  <a:r>
                    <a:rPr lang="es-ES_tradnl">
                      <a:noFill/>
                    </a:rPr>
                    <a:t> </a:t>
                  </a:r>
                </a:p>
              </p:txBody>
            </p:sp>
          </mc:Fallback>
        </mc:AlternateContent>
      </p:grpSp>
      <p:pic>
        <p:nvPicPr>
          <p:cNvPr id="4" name="Picture 3">
            <a:extLst>
              <a:ext uri="{FF2B5EF4-FFF2-40B4-BE49-F238E27FC236}">
                <a16:creationId xmlns:a16="http://schemas.microsoft.com/office/drawing/2014/main" id="{D5AB5C74-6480-4561-9EFC-B0C135D597EC}"/>
              </a:ext>
            </a:extLst>
          </p:cNvPr>
          <p:cNvPicPr>
            <a:picLocks noChangeAspect="1"/>
          </p:cNvPicPr>
          <p:nvPr/>
        </p:nvPicPr>
        <p:blipFill>
          <a:blip r:embed="rId6"/>
          <a:stretch>
            <a:fillRect/>
          </a:stretch>
        </p:blipFill>
        <p:spPr>
          <a:xfrm>
            <a:off x="2161626" y="2924799"/>
            <a:ext cx="2505513" cy="2914020"/>
          </a:xfrm>
          <a:prstGeom prst="rect">
            <a:avLst/>
          </a:prstGeom>
        </p:spPr>
      </p:pic>
    </p:spTree>
    <p:extLst>
      <p:ext uri="{BB962C8B-B14F-4D97-AF65-F5344CB8AC3E}">
        <p14:creationId xmlns:p14="http://schemas.microsoft.com/office/powerpoint/2010/main" val="15086880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99947"/>
            <a:ext cx="5268984" cy="3929266"/>
          </a:xfrm>
        </p:spPr>
        <p:txBody>
          <a:bodyPr>
            <a:normAutofit lnSpcReduction="10000"/>
          </a:bodyPr>
          <a:lstStyle/>
          <a:p>
            <a:pPr marL="0" indent="0">
              <a:buNone/>
            </a:pPr>
            <a:r>
              <a:rPr lang="es-ES_tradnl" sz="2400" i="1" dirty="0"/>
              <a:t>¿Para qué nos sirve?</a:t>
            </a:r>
          </a:p>
          <a:p>
            <a:pPr marL="0" indent="0">
              <a:buNone/>
            </a:pPr>
            <a:r>
              <a:rPr lang="es-ES_tradnl" sz="2400" dirty="0"/>
              <a:t>La ventaja de la regresión de Ridge sobre la regresión lineal de mínimos cuadrados radica en el equilibrio entre sesgo y varianza. A medida que 𝛼</a:t>
            </a:r>
            <a:r>
              <a:rPr lang="el-GR" sz="2400" dirty="0"/>
              <a:t> </a:t>
            </a:r>
            <a:r>
              <a:rPr lang="es-ES_tradnl" sz="2400" dirty="0"/>
              <a:t>aumenta, la </a:t>
            </a:r>
            <a:r>
              <a:rPr lang="es-ES_tradnl" sz="2400" b="1" dirty="0">
                <a:solidFill>
                  <a:schemeClr val="accent3">
                    <a:lumMod val="60000"/>
                    <a:lumOff val="40000"/>
                  </a:schemeClr>
                </a:solidFill>
              </a:rPr>
              <a:t>flexibilidad del ajuste disminuye</a:t>
            </a:r>
            <a:r>
              <a:rPr lang="es-ES_tradnl" sz="2400" dirty="0"/>
              <a:t>, lo que lleva a una </a:t>
            </a:r>
            <a:r>
              <a:rPr lang="es-ES_tradnl" sz="2400" b="1" dirty="0">
                <a:solidFill>
                  <a:schemeClr val="accent6">
                    <a:lumMod val="60000"/>
                    <a:lumOff val="40000"/>
                  </a:schemeClr>
                </a:solidFill>
              </a:rPr>
              <a:t>menor varianza</a:t>
            </a:r>
            <a:r>
              <a:rPr lang="es-ES_tradnl" sz="2400" dirty="0"/>
              <a:t>, pero a un </a:t>
            </a:r>
            <a:r>
              <a:rPr lang="es-ES_tradnl" sz="2400" b="1" dirty="0">
                <a:solidFill>
                  <a:schemeClr val="accent1">
                    <a:lumMod val="60000"/>
                    <a:lumOff val="40000"/>
                  </a:schemeClr>
                </a:solidFill>
              </a:rPr>
              <a:t>mayor sesgo</a:t>
            </a:r>
            <a:r>
              <a:rPr lang="es-ES_tradnl" sz="2400" dirty="0"/>
              <a:t>.</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8" name="text15ds972s1.png" descr="text15ds972s1.png">
            <a:extLst>
              <a:ext uri="{FF2B5EF4-FFF2-40B4-BE49-F238E27FC236}">
                <a16:creationId xmlns:a16="http://schemas.microsoft.com/office/drawing/2014/main" id="{18C7C94C-935D-921E-CF66-21D3FF69D40F}"/>
              </a:ext>
            </a:extLst>
          </p:cNvPr>
          <p:cNvPicPr>
            <a:picLocks noChangeAspect="1"/>
          </p:cNvPicPr>
          <p:nvPr/>
        </p:nvPicPr>
        <p:blipFill>
          <a:blip r:embed="rId4"/>
          <a:stretch>
            <a:fillRect/>
          </a:stretch>
        </p:blipFill>
        <p:spPr>
          <a:xfrm>
            <a:off x="6321331" y="1999947"/>
            <a:ext cx="4758775" cy="3534598"/>
          </a:xfrm>
          <a:prstGeom prst="rect">
            <a:avLst/>
          </a:prstGeom>
          <a:ln w="12700">
            <a:miter lim="400000"/>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AD99F07-A5E2-D805-BB71-BF69C59CCBE6}"/>
                  </a:ext>
                </a:extLst>
              </p:cNvPr>
              <p:cNvSpPr txBox="1"/>
              <p:nvPr/>
            </p:nvSpPr>
            <p:spPr>
              <a:xfrm>
                <a:off x="8505456" y="5357748"/>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9" name="TextBox 8">
                <a:extLst>
                  <a:ext uri="{FF2B5EF4-FFF2-40B4-BE49-F238E27FC236}">
                    <a16:creationId xmlns:a16="http://schemas.microsoft.com/office/drawing/2014/main" id="{6AD99F07-A5E2-D805-BB71-BF69C59CCBE6}"/>
                  </a:ext>
                </a:extLst>
              </p:cNvPr>
              <p:cNvSpPr txBox="1">
                <a:spLocks noRot="1" noChangeAspect="1" noMove="1" noResize="1" noEditPoints="1" noAdjustHandles="1" noChangeArrowheads="1" noChangeShapeType="1" noTextEdit="1"/>
              </p:cNvSpPr>
              <p:nvPr/>
            </p:nvSpPr>
            <p:spPr>
              <a:xfrm>
                <a:off x="8505456" y="5357748"/>
                <a:ext cx="476988" cy="276999"/>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4422029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5238-2726-3196-C350-140F3F758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A9D629-0217-6D21-0360-BCAE80948460}"/>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7AE6D80-CC77-5231-06A8-B5640BA846F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B9991C80-568E-5433-F08D-133D9A0D0B2E}"/>
              </a:ext>
            </a:extLst>
          </p:cNvPr>
          <p:cNvSpPr>
            <a:spLocks noGrp="1"/>
          </p:cNvSpPr>
          <p:nvPr>
            <p:ph idx="1"/>
          </p:nvPr>
        </p:nvSpPr>
        <p:spPr>
          <a:xfrm>
            <a:off x="700636" y="1999947"/>
            <a:ext cx="5268984" cy="3929266"/>
          </a:xfrm>
        </p:spPr>
        <p:txBody>
          <a:bodyPr>
            <a:normAutofit/>
          </a:bodyPr>
          <a:lstStyle/>
          <a:p>
            <a:pPr marL="0" indent="0">
              <a:buNone/>
            </a:pPr>
            <a:r>
              <a:rPr lang="es-ES_tradnl" sz="2200" i="1" dirty="0"/>
              <a:t>¿Para qué nos sirve?</a:t>
            </a:r>
          </a:p>
          <a:p>
            <a:pPr marL="0" indent="0">
              <a:buNone/>
            </a:pPr>
            <a:r>
              <a:rPr lang="es-ES_tradnl" sz="2200" dirty="0"/>
              <a:t>En general, cuando</a:t>
            </a:r>
            <a:r>
              <a:rPr lang="es-ES_tradnl" sz="2200" dirty="0">
                <a:solidFill>
                  <a:schemeClr val="accent3">
                    <a:lumMod val="60000"/>
                    <a:lumOff val="40000"/>
                  </a:schemeClr>
                </a:solidFill>
              </a:rPr>
              <a:t> </a:t>
            </a:r>
            <a:r>
              <a:rPr lang="es-ES_tradnl" sz="2200" b="1" dirty="0">
                <a:solidFill>
                  <a:schemeClr val="accent3">
                    <a:lumMod val="60000"/>
                    <a:lumOff val="40000"/>
                  </a:schemeClr>
                </a:solidFill>
              </a:rPr>
              <a:t>la verdadera relación es lineal, la regresión lineal tiende a tener mucha varianza</a:t>
            </a:r>
            <a:r>
              <a:rPr lang="es-ES_tradnl" sz="2200" dirty="0"/>
              <a:t>. Esto ocurre principalmente cuando el </a:t>
            </a:r>
            <a:r>
              <a:rPr lang="es-ES_tradnl" sz="2200" i="1" dirty="0">
                <a:solidFill>
                  <a:schemeClr val="accent6"/>
                </a:solidFill>
              </a:rPr>
              <a:t>número de observaciones es cercano al número de coeficientes</a:t>
            </a:r>
            <a:r>
              <a:rPr lang="es-ES_tradnl" sz="2200" dirty="0"/>
              <a:t>.</a:t>
            </a:r>
          </a:p>
          <a:p>
            <a:pPr marL="0" indent="0">
              <a:buNone/>
            </a:pPr>
            <a:endParaRPr lang="es-ES_tradnl" sz="2400" dirty="0"/>
          </a:p>
          <a:p>
            <a:pPr marL="0" indent="0">
              <a:buNone/>
            </a:pPr>
            <a:endParaRPr lang="es-ES_tradnl" sz="2400" dirty="0"/>
          </a:p>
          <a:p>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9CFC627F-A238-DF7F-D89D-CF587817529A}"/>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grpSp>
        <p:nvGrpSpPr>
          <p:cNvPr id="19" name="Group 18">
            <a:extLst>
              <a:ext uri="{FF2B5EF4-FFF2-40B4-BE49-F238E27FC236}">
                <a16:creationId xmlns:a16="http://schemas.microsoft.com/office/drawing/2014/main" id="{78291660-29E7-D723-1033-AB311F17FAAB}"/>
              </a:ext>
            </a:extLst>
          </p:cNvPr>
          <p:cNvGrpSpPr/>
          <p:nvPr/>
        </p:nvGrpSpPr>
        <p:grpSpPr>
          <a:xfrm>
            <a:off x="6096000" y="2520343"/>
            <a:ext cx="5250750" cy="2888474"/>
            <a:chOff x="6170341" y="2620356"/>
            <a:chExt cx="4915675" cy="2529109"/>
          </a:xfrm>
        </p:grpSpPr>
        <p:pic>
          <p:nvPicPr>
            <p:cNvPr id="3" name="Picture 2" descr="A group of blue and pink dots&#10;&#10;Description automatically generated">
              <a:extLst>
                <a:ext uri="{FF2B5EF4-FFF2-40B4-BE49-F238E27FC236}">
                  <a16:creationId xmlns:a16="http://schemas.microsoft.com/office/drawing/2014/main" id="{80A07C83-7E1A-F945-DCA1-DC6418092CFE}"/>
                </a:ext>
              </a:extLst>
            </p:cNvPr>
            <p:cNvPicPr>
              <a:picLocks noChangeAspect="1"/>
            </p:cNvPicPr>
            <p:nvPr/>
          </p:nvPicPr>
          <p:blipFill>
            <a:blip r:embed="rId4"/>
            <a:srcRect t="50456" r="51847"/>
            <a:stretch/>
          </p:blipFill>
          <p:spPr>
            <a:xfrm>
              <a:off x="6170341" y="2620356"/>
              <a:ext cx="4831602" cy="2529109"/>
            </a:xfrm>
            <a:prstGeom prst="rect">
              <a:avLst/>
            </a:prstGeom>
          </p:spPr>
        </p:pic>
        <p:cxnSp>
          <p:nvCxnSpPr>
            <p:cNvPr id="10" name="Straight Connector 9">
              <a:extLst>
                <a:ext uri="{FF2B5EF4-FFF2-40B4-BE49-F238E27FC236}">
                  <a16:creationId xmlns:a16="http://schemas.microsoft.com/office/drawing/2014/main" id="{16F989C7-D72A-63C1-66B2-C54B2C821C18}"/>
                </a:ext>
              </a:extLst>
            </p:cNvPr>
            <p:cNvCxnSpPr>
              <a:cxnSpLocks/>
            </p:cNvCxnSpPr>
            <p:nvPr/>
          </p:nvCxnSpPr>
          <p:spPr>
            <a:xfrm flipV="1">
              <a:off x="6462650" y="3501483"/>
              <a:ext cx="4249955" cy="93480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3C0569E-CF73-7F39-E1C7-F8DA43D4C743}"/>
                </a:ext>
              </a:extLst>
            </p:cNvPr>
            <p:cNvSpPr txBox="1"/>
            <p:nvPr/>
          </p:nvSpPr>
          <p:spPr>
            <a:xfrm rot="20675348">
              <a:off x="9651392" y="3588710"/>
              <a:ext cx="1434624" cy="307777"/>
            </a:xfrm>
            <a:prstGeom prst="rect">
              <a:avLst/>
            </a:prstGeom>
            <a:noFill/>
          </p:spPr>
          <p:txBody>
            <a:bodyPr wrap="none" rtlCol="0">
              <a:spAutoFit/>
            </a:bodyPr>
            <a:lstStyle/>
            <a:p>
              <a:r>
                <a:rPr lang="es-ES_tradnl" sz="1400" dirty="0">
                  <a:solidFill>
                    <a:srgbClr val="002060"/>
                  </a:solidFill>
                </a:rPr>
                <a:t>Regresión Ridge</a:t>
              </a:r>
            </a:p>
          </p:txBody>
        </p:sp>
        <p:sp>
          <p:nvSpPr>
            <p:cNvPr id="18" name="TextBox 17">
              <a:extLst>
                <a:ext uri="{FF2B5EF4-FFF2-40B4-BE49-F238E27FC236}">
                  <a16:creationId xmlns:a16="http://schemas.microsoft.com/office/drawing/2014/main" id="{9267D20A-1DF0-BBE4-40B6-E60568C71C97}"/>
                </a:ext>
              </a:extLst>
            </p:cNvPr>
            <p:cNvSpPr txBox="1"/>
            <p:nvPr/>
          </p:nvSpPr>
          <p:spPr>
            <a:xfrm rot="20520222">
              <a:off x="9427780" y="3066823"/>
              <a:ext cx="1474058" cy="307777"/>
            </a:xfrm>
            <a:prstGeom prst="rect">
              <a:avLst/>
            </a:prstGeom>
            <a:noFill/>
          </p:spPr>
          <p:txBody>
            <a:bodyPr wrap="none" rtlCol="0">
              <a:spAutoFit/>
            </a:bodyPr>
            <a:lstStyle/>
            <a:p>
              <a:r>
                <a:rPr lang="es-ES_tradnl" sz="1400" dirty="0">
                  <a:solidFill>
                    <a:srgbClr val="FF0000"/>
                  </a:solidFill>
                </a:rPr>
                <a:t>Regresión Lineal</a:t>
              </a:r>
            </a:p>
          </p:txBody>
        </p:sp>
      </p:grpSp>
    </p:spTree>
    <p:extLst>
      <p:ext uri="{BB962C8B-B14F-4D97-AF65-F5344CB8AC3E}">
        <p14:creationId xmlns:p14="http://schemas.microsoft.com/office/powerpoint/2010/main" val="229024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4382464" y="2142989"/>
                <a:ext cx="7208901" cy="3786224"/>
              </a:xfrm>
            </p:spPr>
            <p:txBody>
              <a:bodyPr>
                <a:normAutofit lnSpcReduction="10000"/>
              </a:bodyPr>
              <a:lstStyle/>
              <a:p>
                <a:pPr marL="0" indent="0">
                  <a:buNone/>
                </a:pPr>
                <a:r>
                  <a:rPr lang="es-ES_tradnl" sz="2400" dirty="0"/>
                  <a:t>La regresión de Ridge, a priori, nos parece interesante para hacer una selección de modelo, ya que, al ajustar</a:t>
                </a:r>
                <a14:m>
                  <m:oMath xmlns:m="http://schemas.openxmlformats.org/officeDocument/2006/math">
                    <m:r>
                      <a:rPr lang="en-US" sz="2400" b="0" i="0" smtClean="0">
                        <a:solidFill>
                          <a:schemeClr val="accent1">
                            <a:lumMod val="75000"/>
                          </a:schemeClr>
                        </a:solidFill>
                        <a:latin typeface="Cambria Math" panose="02040503050406030204" pitchFamily="18" charset="0"/>
                        <a:ea typeface="Cambria Math" panose="02040503050406030204" pitchFamily="18" charset="0"/>
                      </a:rPr>
                      <m:t> </m:t>
                    </m:r>
                    <m:r>
                      <a:rPr lang="en-US" sz="2400" b="1" i="1" smtClean="0">
                        <a:solidFill>
                          <a:schemeClr val="accent1">
                            <a:lumMod val="75000"/>
                          </a:schemeClr>
                        </a:solidFill>
                        <a:latin typeface="Cambria Math" panose="02040503050406030204" pitchFamily="18" charset="0"/>
                        <a:ea typeface="Cambria Math" panose="02040503050406030204" pitchFamily="18" charset="0"/>
                      </a:rPr>
                      <m:t>𝜶</m:t>
                    </m:r>
                  </m:oMath>
                </a14:m>
                <a:r>
                  <a:rPr lang="es-ES_tradnl" sz="2400" b="1" dirty="0">
                    <a:solidFill>
                      <a:schemeClr val="accent1">
                        <a:lumMod val="75000"/>
                      </a:schemeClr>
                    </a:solidFill>
                  </a:rPr>
                  <a:t>, podemos ver si algún coeficiente se acerca a cero</a:t>
                </a:r>
                <a:r>
                  <a:rPr lang="es-ES_tradnl" sz="2400" dirty="0"/>
                  <a:t>.</a:t>
                </a:r>
              </a:p>
              <a:p>
                <a:pPr marL="0" indent="0">
                  <a:buNone/>
                </a:pPr>
                <a:endParaRPr lang="es-ES_tradnl" sz="2400" dirty="0"/>
              </a:p>
              <a:p>
                <a:pPr marL="0" indent="0">
                  <a:buNone/>
                </a:pPr>
                <a:r>
                  <a:rPr lang="es-ES_tradnl" sz="2400" dirty="0"/>
                  <a:t>El problema es que los coeficientes se reducen hacia cero, pero no se hacen exactamente cero, a menos que 𝛼</a:t>
                </a:r>
                <a:r>
                  <a:rPr lang="el-GR" sz="2400" dirty="0"/>
                  <a:t> </a:t>
                </a:r>
                <a:r>
                  <a:rPr lang="es-ES_tradnl" sz="2400" dirty="0"/>
                  <a:t>sea infinito. Por lo tanto, </a:t>
                </a:r>
                <a:r>
                  <a:rPr lang="es-ES_tradnl" sz="2400" b="1" dirty="0">
                    <a:solidFill>
                      <a:srgbClr val="C00000"/>
                    </a:solidFill>
                  </a:rPr>
                  <a:t>no podemos eliminar atributos</a:t>
                </a:r>
                <a:r>
                  <a:rPr lang="es-ES_tradnl" sz="2400" dirty="0"/>
                  <a:t>.</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4382464" y="2142989"/>
                <a:ext cx="7208901" cy="3786224"/>
              </a:xfrm>
              <a:blipFill>
                <a:blip r:embed="rId3"/>
                <a:stretch>
                  <a:fillRect l="-1408" t="-1333" r="-1408"/>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pic>
        <p:nvPicPr>
          <p:cNvPr id="10" name="text15ds9721.png" descr="text15ds9721.png">
            <a:extLst>
              <a:ext uri="{FF2B5EF4-FFF2-40B4-BE49-F238E27FC236}">
                <a16:creationId xmlns:a16="http://schemas.microsoft.com/office/drawing/2014/main" id="{38D0BEC0-E600-8F38-11A9-A79DC1590AA4}"/>
              </a:ext>
            </a:extLst>
          </p:cNvPr>
          <p:cNvPicPr>
            <a:picLocks noChangeAspect="1"/>
          </p:cNvPicPr>
          <p:nvPr/>
        </p:nvPicPr>
        <p:blipFill>
          <a:blip r:embed="rId5"/>
          <a:stretch>
            <a:fillRect/>
          </a:stretch>
        </p:blipFill>
        <p:spPr>
          <a:xfrm>
            <a:off x="530908" y="2434375"/>
            <a:ext cx="3685496" cy="3170562"/>
          </a:xfrm>
          <a:prstGeom prst="rect">
            <a:avLst/>
          </a:prstGeom>
          <a:ln w="12700">
            <a:miter lim="400000"/>
          </a:ln>
        </p:spPr>
      </p:pic>
      <p:sp>
        <p:nvSpPr>
          <p:cNvPr id="11" name="TextBox 10">
            <a:extLst>
              <a:ext uri="{FF2B5EF4-FFF2-40B4-BE49-F238E27FC236}">
                <a16:creationId xmlns:a16="http://schemas.microsoft.com/office/drawing/2014/main" id="{32188BF9-64B6-3F03-7844-24B42872AB2E}"/>
              </a:ext>
            </a:extLst>
          </p:cNvPr>
          <p:cNvSpPr txBox="1"/>
          <p:nvPr/>
        </p:nvSpPr>
        <p:spPr>
          <a:xfrm>
            <a:off x="4059983" y="2502401"/>
            <a:ext cx="83299" cy="141024"/>
          </a:xfrm>
          <a:prstGeom prst="rect">
            <a:avLst/>
          </a:prstGeom>
          <a:solidFill>
            <a:schemeClr val="bg1"/>
          </a:solidFill>
        </p:spPr>
        <p:txBody>
          <a:bodyPr wrap="square" lIns="0" tIns="0" rIns="0" bIns="0" rtlCol="0">
            <a:spAutoFit/>
          </a:bodyPr>
          <a:lstStyle/>
          <a:p>
            <a:r>
              <a:rPr lang="es-ES_tradnl" sz="900" dirty="0"/>
              <a:t>0</a:t>
            </a:r>
          </a:p>
        </p:txBody>
      </p:sp>
      <p:sp>
        <p:nvSpPr>
          <p:cNvPr id="15" name="TextBox 14">
            <a:extLst>
              <a:ext uri="{FF2B5EF4-FFF2-40B4-BE49-F238E27FC236}">
                <a16:creationId xmlns:a16="http://schemas.microsoft.com/office/drawing/2014/main" id="{EA2B8CFA-0E76-5380-A58B-48170A2A822A}"/>
              </a:ext>
            </a:extLst>
          </p:cNvPr>
          <p:cNvSpPr txBox="1"/>
          <p:nvPr/>
        </p:nvSpPr>
        <p:spPr>
          <a:xfrm>
            <a:off x="4059982" y="2668115"/>
            <a:ext cx="83299" cy="141024"/>
          </a:xfrm>
          <a:prstGeom prst="rect">
            <a:avLst/>
          </a:prstGeom>
          <a:solidFill>
            <a:schemeClr val="bg1"/>
          </a:solidFill>
        </p:spPr>
        <p:txBody>
          <a:bodyPr wrap="square" lIns="0" tIns="0" rIns="0" bIns="0" rtlCol="0">
            <a:spAutoFit/>
          </a:bodyPr>
          <a:lstStyle/>
          <a:p>
            <a:r>
              <a:rPr lang="es-ES_tradnl" sz="900" dirty="0"/>
              <a:t>1</a:t>
            </a:r>
          </a:p>
        </p:txBody>
      </p:sp>
      <p:sp>
        <p:nvSpPr>
          <p:cNvPr id="16" name="TextBox 15">
            <a:extLst>
              <a:ext uri="{FF2B5EF4-FFF2-40B4-BE49-F238E27FC236}">
                <a16:creationId xmlns:a16="http://schemas.microsoft.com/office/drawing/2014/main" id="{D358C9C8-ED12-BCB2-37EA-C32033534B36}"/>
              </a:ext>
            </a:extLst>
          </p:cNvPr>
          <p:cNvSpPr txBox="1"/>
          <p:nvPr/>
        </p:nvSpPr>
        <p:spPr>
          <a:xfrm>
            <a:off x="4059981" y="2828118"/>
            <a:ext cx="83299" cy="141024"/>
          </a:xfrm>
          <a:prstGeom prst="rect">
            <a:avLst/>
          </a:prstGeom>
          <a:solidFill>
            <a:schemeClr val="bg1"/>
          </a:solidFill>
        </p:spPr>
        <p:txBody>
          <a:bodyPr wrap="square" lIns="0" tIns="0" rIns="0" bIns="0" rtlCol="0">
            <a:spAutoFit/>
          </a:bodyPr>
          <a:lstStyle/>
          <a:p>
            <a:r>
              <a:rPr lang="es-ES_tradnl" sz="900" dirty="0"/>
              <a:t>2</a:t>
            </a:r>
          </a:p>
        </p:txBody>
      </p:sp>
      <p:sp>
        <p:nvSpPr>
          <p:cNvPr id="17" name="TextBox 16">
            <a:extLst>
              <a:ext uri="{FF2B5EF4-FFF2-40B4-BE49-F238E27FC236}">
                <a16:creationId xmlns:a16="http://schemas.microsoft.com/office/drawing/2014/main" id="{72CA8B2F-BE6C-D820-7CB2-1D8E484FAD2F}"/>
              </a:ext>
            </a:extLst>
          </p:cNvPr>
          <p:cNvSpPr txBox="1"/>
          <p:nvPr/>
        </p:nvSpPr>
        <p:spPr>
          <a:xfrm>
            <a:off x="4059865" y="2987148"/>
            <a:ext cx="83299" cy="141024"/>
          </a:xfrm>
          <a:prstGeom prst="rect">
            <a:avLst/>
          </a:prstGeom>
          <a:solidFill>
            <a:schemeClr val="bg1"/>
          </a:solidFill>
        </p:spPr>
        <p:txBody>
          <a:bodyPr wrap="square" lIns="0" tIns="0" rIns="0" bIns="0" rtlCol="0">
            <a:spAutoFit/>
          </a:bodyPr>
          <a:lstStyle/>
          <a:p>
            <a:r>
              <a:rPr lang="es-ES_tradnl" sz="900" dirty="0"/>
              <a:t>3</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157B0A-D23F-CE73-049A-76B666CDB67E}"/>
                  </a:ext>
                </a:extLst>
              </p:cNvPr>
              <p:cNvSpPr txBox="1"/>
              <p:nvPr/>
            </p:nvSpPr>
            <p:spPr>
              <a:xfrm>
                <a:off x="2244098" y="5464137"/>
                <a:ext cx="490218" cy="28204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8" name="TextBox 7">
                <a:extLst>
                  <a:ext uri="{FF2B5EF4-FFF2-40B4-BE49-F238E27FC236}">
                    <a16:creationId xmlns:a16="http://schemas.microsoft.com/office/drawing/2014/main" id="{5A157B0A-D23F-CE73-049A-76B666CDB67E}"/>
                  </a:ext>
                </a:extLst>
              </p:cNvPr>
              <p:cNvSpPr txBox="1">
                <a:spLocks noRot="1" noChangeAspect="1" noMove="1" noResize="1" noEditPoints="1" noAdjustHandles="1" noChangeArrowheads="1" noChangeShapeType="1" noTextEdit="1"/>
              </p:cNvSpPr>
              <p:nvPr/>
            </p:nvSpPr>
            <p:spPr>
              <a:xfrm>
                <a:off x="2244098" y="5464137"/>
                <a:ext cx="490218" cy="282049"/>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248023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La regresión de Lasso cubre esta desventaja:</a:t>
                </a:r>
              </a:p>
              <a:p>
                <a:pPr marL="0" indent="0">
                  <a:buNone/>
                </a:pPr>
                <a:endParaRPr lang="es-ES_tradnl" sz="2400" dirty="0"/>
              </a:p>
              <a:p>
                <a:pPr marL="0" indent="0">
                  <a:buNone/>
                </a:pPr>
                <a14:m>
                  <m:oMathPara xmlns:m="http://schemas.openxmlformats.org/officeDocument/2006/math">
                    <m:oMathParaPr>
                      <m:jc m:val="centerGroup"/>
                    </m:oMathParaPr>
                    <m:oMath xmlns:m="http://schemas.openxmlformats.org/officeDocument/2006/math">
                      <m:nary>
                        <m:naryPr>
                          <m:chr m:val="∑"/>
                          <m:ctrlPr>
                            <a:rPr lang="es-ES_tradnl"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s-ES_tradnl" sz="2400" i="1" smtClean="0">
                                  <a:latin typeface="Cambria Math" panose="02040503050406030204" pitchFamily="18" charset="0"/>
                                </a:rPr>
                              </m:ctrlPr>
                            </m:sSupPr>
                            <m:e>
                              <m:d>
                                <m:dPr>
                                  <m:ctrlPr>
                                    <a:rPr lang="es-ES_tradnl" sz="2400" i="1" smtClean="0">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𝑾</m:t>
                                      </m:r>
                                    </m:e>
                                    <m:sup>
                                      <m:r>
                                        <a:rPr lang="en-US" sz="2400" b="0" i="1" smtClean="0">
                                          <a:latin typeface="Cambria Math" panose="02040503050406030204" pitchFamily="18" charset="0"/>
                                        </a:rPr>
                                        <m:t>𝑇</m:t>
                                      </m:r>
                                    </m:sup>
                                  </m:sSup>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Sub>
                            </m:e>
                          </m:d>
                        </m:e>
                      </m:nary>
                    </m:oMath>
                  </m:oMathPara>
                </a14:m>
                <a:endParaRPr lang="es-ES_tradnl" sz="2400" dirty="0"/>
              </a:p>
              <a:p>
                <a:pPr marL="0" indent="0">
                  <a:buNone/>
                </a:pPr>
                <a:endParaRPr lang="es-ES_tradnl" sz="2400" dirty="0"/>
              </a:p>
              <a:p>
                <a:pPr marL="0" indent="0">
                  <a:buNone/>
                </a:pPr>
                <a:r>
                  <a:rPr lang="es-ES_tradnl" sz="2400" dirty="0"/>
                  <a:t>La regresión de Lasso utiliza una </a:t>
                </a:r>
                <a:r>
                  <a:rPr lang="es-ES_tradnl" sz="2400" b="1" dirty="0">
                    <a:solidFill>
                      <a:schemeClr val="accent2"/>
                    </a:solidFill>
                  </a:rPr>
                  <a:t>penalización L1</a:t>
                </a:r>
                <a:r>
                  <a:rPr lang="es-ES_tradnl" sz="2400" dirty="0"/>
                  <a:t>, mientras que Ridge utiliza una </a:t>
                </a:r>
                <a:r>
                  <a:rPr lang="es-ES_tradnl" sz="2400" b="1" dirty="0">
                    <a:solidFill>
                      <a:schemeClr val="accent5"/>
                    </a:solidFill>
                  </a:rPr>
                  <a:t>penalización L2</a:t>
                </a:r>
                <a:r>
                  <a:rPr lang="es-ES_tradnl" sz="2400" dirty="0"/>
                  <a:t>.</a:t>
                </a:r>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2667" r="-466" b="-5000"/>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11591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El modelo de regresión lineal es una combinación lineal de las variables de entrada:</a:t>
                </a:r>
                <a:br>
                  <a:rPr lang="en-US" sz="2400" dirty="0"/>
                </a:br>
                <a:endParaRPr lang="es-ES" sz="2400" dirty="0">
                  <a:solidFill>
                    <a:schemeClr val="bg1"/>
                  </a:solidFill>
                </a:endParaRPr>
              </a:p>
              <a:p>
                <a:pPr>
                  <a:lnSpc>
                    <a:spcPct val="200000"/>
                  </a:lnSpc>
                </a:pP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oMath>
                </a14:m>
                <a:endParaRPr lang="es-ES" sz="2400" dirty="0"/>
              </a:p>
              <a:p>
                <a:pPr>
                  <a:lnSpc>
                    <a:spcPct val="200000"/>
                  </a:lnSpc>
                </a:pPr>
                <a14:m>
                  <m:oMath xmlns:m="http://schemas.openxmlformats.org/officeDocument/2006/math">
                    <m:r>
                      <a:rPr lang="en-US" sz="2400" i="1" smtClean="0">
                        <a:latin typeface="Cambria Math" panose="02040503050406030204" pitchFamily="18" charset="0"/>
                      </a:rPr>
                      <m:t>𝑏</m:t>
                    </m:r>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𝑑</m:t>
                        </m:r>
                      </m:sub>
                    </m:sSub>
                  </m:oMath>
                </a14:m>
                <a:endParaRPr lang="es-ES" sz="2400" dirty="0"/>
              </a:p>
              <a:p>
                <a:pPr>
                  <a:lnSpc>
                    <a:spcPct val="200000"/>
                  </a:lnSpc>
                </a:pP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oMath>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D584020-1BC9-D1D3-D399-F48414A1DEF7}"/>
                  </a:ext>
                </a:extLst>
              </p:cNvPr>
              <p:cNvSpPr txBox="1"/>
              <p:nvPr/>
            </p:nvSpPr>
            <p:spPr>
              <a:xfrm>
                <a:off x="3047246" y="2905780"/>
                <a:ext cx="6097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r>
                        <a:rPr lang="en-US" sz="2800" b="0" i="1" smtClean="0">
                          <a:latin typeface="Cambria Math" panose="02040503050406030204" pitchFamily="18" charset="0"/>
                        </a:rPr>
                        <m:t>=</m:t>
                      </m:r>
                      <m:r>
                        <a:rPr lang="en-US" sz="2800" b="0" i="1" smtClean="0">
                          <a:latin typeface="Cambria Math" panose="02040503050406030204" pitchFamily="18" charset="0"/>
                        </a:rPr>
                        <m:t>h</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e>
                      </m:d>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0</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𝑑</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𝑑</m:t>
                          </m:r>
                        </m:sub>
                      </m:sSub>
                      <m:r>
                        <a:rPr lang="en-US" sz="2800" b="0" i="1" smtClean="0">
                          <a:latin typeface="Cambria Math" panose="02040503050406030204" pitchFamily="18" charset="0"/>
                        </a:rPr>
                        <m:t> </m:t>
                      </m:r>
                    </m:oMath>
                  </m:oMathPara>
                </a14:m>
                <a:endParaRPr lang="es-ES_tradnl" sz="2800" dirty="0"/>
              </a:p>
            </p:txBody>
          </p:sp>
        </mc:Choice>
        <mc:Fallback xmlns="">
          <p:sp>
            <p:nvSpPr>
              <p:cNvPr id="9" name="TextBox 8">
                <a:extLst>
                  <a:ext uri="{FF2B5EF4-FFF2-40B4-BE49-F238E27FC236}">
                    <a16:creationId xmlns:a16="http://schemas.microsoft.com/office/drawing/2014/main" id="{7D584020-1BC9-D1D3-D399-F48414A1DEF7}"/>
                  </a:ext>
                </a:extLst>
              </p:cNvPr>
              <p:cNvSpPr txBox="1">
                <a:spLocks noRot="1" noChangeAspect="1" noMove="1" noResize="1" noEditPoints="1" noAdjustHandles="1" noChangeArrowheads="1" noChangeShapeType="1" noTextEdit="1"/>
              </p:cNvSpPr>
              <p:nvPr/>
            </p:nvSpPr>
            <p:spPr>
              <a:xfrm>
                <a:off x="3047246" y="2905780"/>
                <a:ext cx="6097508" cy="523220"/>
              </a:xfrm>
              <a:prstGeom prst="rect">
                <a:avLst/>
              </a:prstGeom>
              <a:blipFill>
                <a:blip r:embed="rId4"/>
                <a:stretch>
                  <a:fillRect t="-2326" b="-20930"/>
                </a:stretch>
              </a:blipFill>
            </p:spPr>
            <p:txBody>
              <a:bodyPr/>
              <a:lstStyle/>
              <a:p>
                <a:r>
                  <a:rPr lang="es-ES_tradnl">
                    <a:noFill/>
                  </a:rPr>
                  <a:t> </a:t>
                </a:r>
              </a:p>
            </p:txBody>
          </p:sp>
        </mc:Fallback>
      </mc:AlternateContent>
    </p:spTree>
    <p:extLst>
      <p:ext uri="{BB962C8B-B14F-4D97-AF65-F5344CB8AC3E}">
        <p14:creationId xmlns:p14="http://schemas.microsoft.com/office/powerpoint/2010/main" val="1800517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5544505" y="2079558"/>
            <a:ext cx="5896810" cy="3786224"/>
          </a:xfrm>
        </p:spPr>
        <p:txBody>
          <a:bodyPr>
            <a:normAutofit fontScale="77500" lnSpcReduction="20000"/>
          </a:bodyPr>
          <a:lstStyle/>
          <a:p>
            <a:pPr marL="0" indent="0">
              <a:buNone/>
            </a:pPr>
            <a:r>
              <a:rPr lang="es-ES_tradnl" sz="3100" dirty="0"/>
              <a:t>Esta regresión, cuando 𝛼</a:t>
            </a:r>
            <a:r>
              <a:rPr lang="el-GR" sz="3100" dirty="0"/>
              <a:t> </a:t>
            </a:r>
            <a:r>
              <a:rPr lang="es-ES_tradnl" sz="3100" dirty="0"/>
              <a:t>crece, hace que algunos coeficientes se conviertan exactamente en cero. </a:t>
            </a:r>
            <a:r>
              <a:rPr lang="es-ES_tradnl" sz="3100" i="1" dirty="0">
                <a:solidFill>
                  <a:srgbClr val="21B782"/>
                </a:solidFill>
              </a:rPr>
              <a:t>Por lo tanto, Lasso realiza una selección de atributos.</a:t>
            </a:r>
          </a:p>
          <a:p>
            <a:pPr marL="0" indent="0">
              <a:buNone/>
            </a:pPr>
            <a:br>
              <a:rPr lang="es-ES_tradnl" sz="2900" dirty="0"/>
            </a:br>
            <a:endParaRPr lang="es-ES_tradnl" sz="29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8" name="text15ds972e1.png" descr="text15ds972e1.png">
            <a:extLst>
              <a:ext uri="{FF2B5EF4-FFF2-40B4-BE49-F238E27FC236}">
                <a16:creationId xmlns:a16="http://schemas.microsoft.com/office/drawing/2014/main" id="{CA3E23A5-0CB3-8DA9-E7D5-05FE0C8B8CCD}"/>
              </a:ext>
            </a:extLst>
          </p:cNvPr>
          <p:cNvPicPr>
            <a:picLocks noChangeAspect="1"/>
          </p:cNvPicPr>
          <p:nvPr/>
        </p:nvPicPr>
        <p:blipFill>
          <a:blip r:embed="rId4"/>
          <a:stretch>
            <a:fillRect/>
          </a:stretch>
        </p:blipFill>
        <p:spPr>
          <a:xfrm>
            <a:off x="919289" y="2218275"/>
            <a:ext cx="4157220" cy="3576376"/>
          </a:xfrm>
          <a:prstGeom prst="rect">
            <a:avLst/>
          </a:prstGeom>
          <a:ln w="12700">
            <a:miter lim="400000"/>
          </a:ln>
        </p:spPr>
      </p:pic>
      <p:sp>
        <p:nvSpPr>
          <p:cNvPr id="9" name="TextBox 8">
            <a:extLst>
              <a:ext uri="{FF2B5EF4-FFF2-40B4-BE49-F238E27FC236}">
                <a16:creationId xmlns:a16="http://schemas.microsoft.com/office/drawing/2014/main" id="{370B6341-C8E9-5E3A-48C2-B375E011614D}"/>
              </a:ext>
            </a:extLst>
          </p:cNvPr>
          <p:cNvSpPr txBox="1"/>
          <p:nvPr/>
        </p:nvSpPr>
        <p:spPr>
          <a:xfrm>
            <a:off x="4892758" y="2324180"/>
            <a:ext cx="109139" cy="138499"/>
          </a:xfrm>
          <a:prstGeom prst="rect">
            <a:avLst/>
          </a:prstGeom>
          <a:solidFill>
            <a:schemeClr val="bg1"/>
          </a:solidFill>
        </p:spPr>
        <p:txBody>
          <a:bodyPr wrap="square" lIns="0" tIns="0" rIns="0" bIns="0" rtlCol="0">
            <a:spAutoFit/>
          </a:bodyPr>
          <a:lstStyle/>
          <a:p>
            <a:r>
              <a:rPr lang="es-ES_tradnl" sz="900" dirty="0"/>
              <a:t>0</a:t>
            </a:r>
          </a:p>
        </p:txBody>
      </p:sp>
      <p:sp>
        <p:nvSpPr>
          <p:cNvPr id="10" name="TextBox 9">
            <a:extLst>
              <a:ext uri="{FF2B5EF4-FFF2-40B4-BE49-F238E27FC236}">
                <a16:creationId xmlns:a16="http://schemas.microsoft.com/office/drawing/2014/main" id="{910902DA-3C85-5E2E-7F39-B40675765D2B}"/>
              </a:ext>
            </a:extLst>
          </p:cNvPr>
          <p:cNvSpPr txBox="1"/>
          <p:nvPr/>
        </p:nvSpPr>
        <p:spPr>
          <a:xfrm>
            <a:off x="4892758" y="2502757"/>
            <a:ext cx="140772" cy="138499"/>
          </a:xfrm>
          <a:prstGeom prst="rect">
            <a:avLst/>
          </a:prstGeom>
          <a:solidFill>
            <a:schemeClr val="bg1"/>
          </a:solidFill>
        </p:spPr>
        <p:txBody>
          <a:bodyPr wrap="square" lIns="0" tIns="0" rIns="0" bIns="0" rtlCol="0">
            <a:spAutoFit/>
          </a:bodyPr>
          <a:lstStyle/>
          <a:p>
            <a:r>
              <a:rPr lang="es-ES_tradnl" sz="900" dirty="0"/>
              <a:t>1</a:t>
            </a:r>
          </a:p>
        </p:txBody>
      </p:sp>
      <p:sp>
        <p:nvSpPr>
          <p:cNvPr id="11" name="TextBox 10">
            <a:extLst>
              <a:ext uri="{FF2B5EF4-FFF2-40B4-BE49-F238E27FC236}">
                <a16:creationId xmlns:a16="http://schemas.microsoft.com/office/drawing/2014/main" id="{D33FD648-0DD4-08EC-2D65-137D737B59FE}"/>
              </a:ext>
            </a:extLst>
          </p:cNvPr>
          <p:cNvSpPr txBox="1"/>
          <p:nvPr/>
        </p:nvSpPr>
        <p:spPr>
          <a:xfrm>
            <a:off x="4884523" y="2681334"/>
            <a:ext cx="149007" cy="138499"/>
          </a:xfrm>
          <a:prstGeom prst="rect">
            <a:avLst/>
          </a:prstGeom>
          <a:solidFill>
            <a:schemeClr val="bg1"/>
          </a:solidFill>
        </p:spPr>
        <p:txBody>
          <a:bodyPr wrap="square" lIns="0" tIns="0" rIns="0" bIns="0" rtlCol="0">
            <a:spAutoFit/>
          </a:bodyPr>
          <a:lstStyle/>
          <a:p>
            <a:r>
              <a:rPr lang="es-ES_tradnl" sz="900" dirty="0"/>
              <a:t>2  </a:t>
            </a:r>
          </a:p>
        </p:txBody>
      </p:sp>
      <p:sp>
        <p:nvSpPr>
          <p:cNvPr id="12" name="TextBox 11">
            <a:extLst>
              <a:ext uri="{FF2B5EF4-FFF2-40B4-BE49-F238E27FC236}">
                <a16:creationId xmlns:a16="http://schemas.microsoft.com/office/drawing/2014/main" id="{A3FF0586-96C5-3347-C4E7-C5C8ABE448D3}"/>
              </a:ext>
            </a:extLst>
          </p:cNvPr>
          <p:cNvSpPr txBox="1"/>
          <p:nvPr/>
        </p:nvSpPr>
        <p:spPr>
          <a:xfrm>
            <a:off x="4884523" y="2854825"/>
            <a:ext cx="93156" cy="138499"/>
          </a:xfrm>
          <a:prstGeom prst="rect">
            <a:avLst/>
          </a:prstGeom>
          <a:solidFill>
            <a:schemeClr val="bg1"/>
          </a:solidFill>
        </p:spPr>
        <p:txBody>
          <a:bodyPr wrap="square" lIns="0" tIns="0" rIns="0" bIns="0" rtlCol="0">
            <a:spAutoFit/>
          </a:bodyPr>
          <a:lstStyle/>
          <a:p>
            <a:r>
              <a:rPr lang="es-ES_tradnl" sz="900" dirty="0"/>
              <a:t>3</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7752DC6-D938-E596-8282-7A14EAF725BA}"/>
                  </a:ext>
                </a:extLst>
              </p:cNvPr>
              <p:cNvSpPr txBox="1"/>
              <p:nvPr/>
            </p:nvSpPr>
            <p:spPr>
              <a:xfrm>
                <a:off x="2848458" y="5651209"/>
                <a:ext cx="548225"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13" name="TextBox 12">
                <a:extLst>
                  <a:ext uri="{FF2B5EF4-FFF2-40B4-BE49-F238E27FC236}">
                    <a16:creationId xmlns:a16="http://schemas.microsoft.com/office/drawing/2014/main" id="{F7752DC6-D938-E596-8282-7A14EAF725BA}"/>
                  </a:ext>
                </a:extLst>
              </p:cNvPr>
              <p:cNvSpPr txBox="1">
                <a:spLocks noRot="1" noChangeAspect="1" noMove="1" noResize="1" noEditPoints="1" noAdjustHandles="1" noChangeArrowheads="1" noChangeShapeType="1" noTextEdit="1"/>
              </p:cNvSpPr>
              <p:nvPr/>
            </p:nvSpPr>
            <p:spPr>
              <a:xfrm>
                <a:off x="2848458" y="5651209"/>
                <a:ext cx="548225" cy="276999"/>
              </a:xfrm>
              <a:prstGeom prst="rect">
                <a:avLst/>
              </a:prstGeom>
              <a:blipFill>
                <a:blip r:embed="rId6"/>
                <a:stretch>
                  <a:fillRect/>
                </a:stretch>
              </a:blipFill>
            </p:spPr>
            <p:txBody>
              <a:bodyPr/>
              <a:lstStyle/>
              <a:p>
                <a:r>
                  <a:rPr lang="es-ES_tradnl">
                    <a:noFill/>
                  </a:rPr>
                  <a:t> </a:t>
                </a:r>
              </a:p>
            </p:txBody>
          </p:sp>
        </mc:Fallback>
      </mc:AlternateContent>
      <p:pic>
        <p:nvPicPr>
          <p:cNvPr id="3" name="Picture 2" descr="A cartoon of a robot holding a measuring tape&#10;&#10;AI-generated content may be incorrect.">
            <a:extLst>
              <a:ext uri="{FF2B5EF4-FFF2-40B4-BE49-F238E27FC236}">
                <a16:creationId xmlns:a16="http://schemas.microsoft.com/office/drawing/2014/main" id="{CB8D5C95-42E3-9069-B143-4C350FA21151}"/>
              </a:ext>
            </a:extLst>
          </p:cNvPr>
          <p:cNvPicPr>
            <a:picLocks noChangeAspect="1"/>
          </p:cNvPicPr>
          <p:nvPr/>
        </p:nvPicPr>
        <p:blipFill>
          <a:blip r:embed="rId7"/>
          <a:srcRect l="19534" r="19699"/>
          <a:stretch/>
        </p:blipFill>
        <p:spPr>
          <a:xfrm flipH="1">
            <a:off x="7450919" y="3583849"/>
            <a:ext cx="1840892" cy="2281933"/>
          </a:xfrm>
          <a:prstGeom prst="rect">
            <a:avLst/>
          </a:prstGeom>
        </p:spPr>
      </p:pic>
    </p:spTree>
    <p:extLst>
      <p:ext uri="{BB962C8B-B14F-4D97-AF65-F5344CB8AC3E}">
        <p14:creationId xmlns:p14="http://schemas.microsoft.com/office/powerpoint/2010/main" val="36803590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595120"/>
            <a:ext cx="10890730" cy="4334093"/>
          </a:xfrm>
        </p:spPr>
        <p:txBody>
          <a:bodyPr>
            <a:normAutofit/>
          </a:bodyPr>
          <a:lstStyle/>
          <a:p>
            <a:pPr marL="0" indent="0">
              <a:buNone/>
            </a:pPr>
            <a:r>
              <a:rPr lang="es-ES_tradnl" sz="2400" i="1" dirty="0"/>
              <a:t>¿Para qué nos sirve?</a:t>
            </a:r>
            <a:endParaRPr lang="es-ES_tradnl" sz="2400" dirty="0"/>
          </a:p>
          <a:p>
            <a:pPr marL="0" indent="0">
              <a:buNone/>
            </a:pPr>
            <a:r>
              <a:rPr lang="es-ES_tradnl" sz="2400" dirty="0"/>
              <a:t>Para entender por qué esto ocurre, debemos reescribir las regresiones de una forma equivalente:</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13" name="TextBox 12">
            <a:extLst>
              <a:ext uri="{FF2B5EF4-FFF2-40B4-BE49-F238E27FC236}">
                <a16:creationId xmlns:a16="http://schemas.microsoft.com/office/drawing/2014/main" id="{11B2172F-338A-58D0-7D27-752334660ABC}"/>
              </a:ext>
            </a:extLst>
          </p:cNvPr>
          <p:cNvSpPr txBox="1"/>
          <p:nvPr/>
        </p:nvSpPr>
        <p:spPr>
          <a:xfrm>
            <a:off x="1225103" y="3426237"/>
            <a:ext cx="2054217" cy="461665"/>
          </a:xfrm>
          <a:prstGeom prst="rect">
            <a:avLst/>
          </a:prstGeom>
          <a:noFill/>
        </p:spPr>
        <p:txBody>
          <a:bodyPr wrap="none" rtlCol="0">
            <a:spAutoFit/>
          </a:bodyPr>
          <a:lstStyle/>
          <a:p>
            <a:r>
              <a:rPr lang="es-ES_tradnl" sz="2400" i="1" dirty="0">
                <a:solidFill>
                  <a:schemeClr val="accent5"/>
                </a:solidFill>
              </a:rPr>
              <a:t>Regresión Lasso</a:t>
            </a:r>
          </a:p>
        </p:txBody>
      </p:sp>
      <p:sp>
        <p:nvSpPr>
          <p:cNvPr id="14" name="TextBox 13">
            <a:extLst>
              <a:ext uri="{FF2B5EF4-FFF2-40B4-BE49-F238E27FC236}">
                <a16:creationId xmlns:a16="http://schemas.microsoft.com/office/drawing/2014/main" id="{4677737E-C300-EC6A-5442-7387CB0B1A8C}"/>
              </a:ext>
            </a:extLst>
          </p:cNvPr>
          <p:cNvSpPr txBox="1"/>
          <p:nvPr/>
        </p:nvSpPr>
        <p:spPr>
          <a:xfrm>
            <a:off x="1225103" y="4568592"/>
            <a:ext cx="2070182" cy="461665"/>
          </a:xfrm>
          <a:prstGeom prst="rect">
            <a:avLst/>
          </a:prstGeom>
          <a:noFill/>
        </p:spPr>
        <p:txBody>
          <a:bodyPr wrap="none" rtlCol="0">
            <a:spAutoFit/>
          </a:bodyPr>
          <a:lstStyle/>
          <a:p>
            <a:r>
              <a:rPr lang="es-ES_tradnl" sz="2400" i="1" dirty="0">
                <a:solidFill>
                  <a:schemeClr val="accent3"/>
                </a:solidFill>
              </a:rPr>
              <a:t>Regresión Ridge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1B0C8B-65AE-5831-958C-05988F368B1D}"/>
                  </a:ext>
                </a:extLst>
              </p:cNvPr>
              <p:cNvSpPr txBox="1"/>
              <p:nvPr/>
            </p:nvSpPr>
            <p:spPr>
              <a:xfrm>
                <a:off x="3930545" y="4330094"/>
                <a:ext cx="6306273" cy="908197"/>
              </a:xfrm>
              <a:prstGeom prst="rect">
                <a:avLst/>
              </a:prstGeom>
              <a:noFill/>
            </p:spPr>
            <p:txBody>
              <a:bodyPr wrap="square">
                <a:spAutoFit/>
              </a:bodyPr>
              <a:lstStyle/>
              <a:p>
                <a:pPr marL="0" indent="0" algn="r">
                  <a:buNone/>
                </a:pPr>
                <a14:m>
                  <m:oMathPara xmlns:m="http://schemas.openxmlformats.org/officeDocument/2006/math">
                    <m:oMathParaPr>
                      <m:jc m:val="center"/>
                    </m:oMathParaPr>
                    <m:oMath xmlns:m="http://schemas.openxmlformats.org/officeDocument/2006/math">
                      <m:r>
                        <a:rPr lang="en-US" sz="1800" i="1" smtClean="0">
                          <a:latin typeface="Cambria Math" panose="02040503050406030204" pitchFamily="18" charset="0"/>
                        </a:rPr>
                        <m:t>𝑚</m:t>
                      </m:r>
                      <m:r>
                        <a:rPr lang="en-US" sz="1800" b="0" i="1" smtClean="0">
                          <a:latin typeface="Cambria Math" panose="02040503050406030204" pitchFamily="18" charset="0"/>
                        </a:rPr>
                        <m:t>𝑖𝑛</m:t>
                      </m:r>
                      <m:d>
                        <m:dPr>
                          <m:begChr m:val="{"/>
                          <m:endChr m:val="}"/>
                          <m:ctrlPr>
                            <a:rPr lang="en-US" sz="1800" b="0" i="1" smtClean="0">
                              <a:latin typeface="Cambria Math" panose="02040503050406030204" pitchFamily="18" charset="0"/>
                            </a:rPr>
                          </m:ctrlPr>
                        </m:dPr>
                        <m:e>
                          <m:nary>
                            <m:naryPr>
                              <m:chr m:val="∑"/>
                              <m:ctrlPr>
                                <a:rPr lang="es-ES_tradnl"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=0</m:t>
                              </m:r>
                            </m:sub>
                            <m:sup>
                              <m:r>
                                <a:rPr lang="en-US" sz="1800" i="1">
                                  <a:latin typeface="Cambria Math" panose="02040503050406030204" pitchFamily="18" charset="0"/>
                                </a:rPr>
                                <m:t>𝑁</m:t>
                              </m:r>
                              <m:r>
                                <a:rPr lang="en-US" sz="1800" i="1">
                                  <a:latin typeface="Cambria Math" panose="02040503050406030204" pitchFamily="18" charset="0"/>
                                </a:rPr>
                                <m:t>−1</m:t>
                              </m:r>
                            </m:sup>
                            <m:e>
                              <m:sSup>
                                <m:sSupPr>
                                  <m:ctrlPr>
                                    <a:rPr lang="es-ES_tradnl" sz="1800" i="1">
                                      <a:latin typeface="Cambria Math" panose="02040503050406030204" pitchFamily="18" charset="0"/>
                                    </a:rPr>
                                  </m:ctrlPr>
                                </m:sSupPr>
                                <m:e>
                                  <m:d>
                                    <m:dPr>
                                      <m:ctrlPr>
                                        <a:rPr lang="es-ES_tradnl" sz="1800" i="1">
                                          <a:latin typeface="Cambria Math" panose="02040503050406030204" pitchFamily="18" charset="0"/>
                                        </a:rPr>
                                      </m:ctrlPr>
                                    </m:dPr>
                                    <m:e>
                                      <m:sSub>
                                        <m:sSubPr>
                                          <m:ctrlPr>
                                            <a:rPr lang="es-ES_tradnl"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b>
                                      </m:sSub>
                                      <m:r>
                                        <a:rPr lang="en-US" sz="1800" i="1">
                                          <a:latin typeface="Cambria Math" panose="02040503050406030204" pitchFamily="18" charset="0"/>
                                        </a:rPr>
                                        <m:t>−</m:t>
                                      </m:r>
                                      <m:r>
                                        <a:rPr lang="en-US" sz="1800" i="1">
                                          <a:latin typeface="Cambria Math" panose="02040503050406030204" pitchFamily="18" charset="0"/>
                                        </a:rPr>
                                        <m:t>𝑏</m:t>
                                      </m:r>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b="1" i="1">
                                              <a:latin typeface="Cambria Math" panose="02040503050406030204" pitchFamily="18" charset="0"/>
                                            </a:rPr>
                                            <m:t>𝑾</m:t>
                                          </m:r>
                                        </m:e>
                                        <m:sup>
                                          <m:r>
                                            <a:rPr lang="en-US" sz="1800" i="1">
                                              <a:latin typeface="Cambria Math" panose="02040503050406030204" pitchFamily="18" charset="0"/>
                                            </a:rPr>
                                            <m:t>𝑇</m:t>
                                          </m:r>
                                        </m:sup>
                                      </m:sSup>
                                      <m:sSub>
                                        <m:sSubPr>
                                          <m:ctrlPr>
                                            <a:rPr lang="en-US" sz="1800" i="1">
                                              <a:latin typeface="Cambria Math" panose="02040503050406030204" pitchFamily="18" charset="0"/>
                                            </a:rPr>
                                          </m:ctrlPr>
                                        </m:sSubPr>
                                        <m:e>
                                          <m:r>
                                            <a:rPr lang="en-US" sz="1800" b="1" i="1">
                                              <a:latin typeface="Cambria Math" panose="02040503050406030204" pitchFamily="18" charset="0"/>
                                            </a:rPr>
                                            <m:t>𝑿</m:t>
                                          </m:r>
                                        </m:e>
                                        <m:sub>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b>
                                      </m:sSub>
                                    </m:e>
                                  </m:d>
                                </m:e>
                                <m:sup>
                                  <m:r>
                                    <a:rPr lang="en-US" sz="1800" i="1">
                                      <a:latin typeface="Cambria Math" panose="02040503050406030204" pitchFamily="18" charset="0"/>
                                    </a:rPr>
                                    <m:t>2</m:t>
                                  </m:r>
                                </m:sup>
                              </m:sSup>
                            </m:e>
                          </m:nary>
                        </m:e>
                      </m:d>
                      <m:r>
                        <a:rPr lang="en-US" sz="1800" b="0" i="1" smtClean="0">
                          <a:latin typeface="Cambria Math" panose="02040503050406030204" pitchFamily="18" charset="0"/>
                        </a:rPr>
                        <m:t>        </m:t>
                      </m:r>
                      <m:r>
                        <a:rPr lang="en-US" sz="1800" b="0" i="1" smtClean="0">
                          <a:latin typeface="Cambria Math" panose="02040503050406030204" pitchFamily="18" charset="0"/>
                        </a:rPr>
                        <m:t>𝑠𝑢𝑗𝑒𝑡𝑜</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𝑗</m:t>
                          </m:r>
                          <m:r>
                            <a:rPr lang="en-US" sz="1800" b="0" i="1" smtClean="0">
                              <a:latin typeface="Cambria Math" panose="02040503050406030204" pitchFamily="18" charset="0"/>
                            </a:rPr>
                            <m:t>=0</m:t>
                          </m:r>
                        </m:sub>
                        <m:sup>
                          <m:r>
                            <a:rPr lang="en-US" sz="1800" b="0" i="1" smtClean="0">
                              <a:latin typeface="Cambria Math" panose="02040503050406030204" pitchFamily="18" charset="0"/>
                            </a:rPr>
                            <m:t>𝑑</m:t>
                          </m:r>
                          <m:r>
                            <a:rPr lang="en-US" sz="1800" b="0" i="1" smtClean="0">
                              <a:latin typeface="Cambria Math" panose="02040503050406030204" pitchFamily="18" charset="0"/>
                            </a:rPr>
                            <m:t>−1</m:t>
                          </m:r>
                        </m:sup>
                        <m:e>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𝑤</m:t>
                              </m:r>
                            </m:e>
                            <m:sub>
                              <m:r>
                                <a:rPr lang="en-US" sz="1800" b="0" i="1" smtClean="0">
                                  <a:latin typeface="Cambria Math" panose="02040503050406030204" pitchFamily="18" charset="0"/>
                                </a:rPr>
                                <m:t>𝑗</m:t>
                              </m:r>
                            </m:sub>
                            <m:sup>
                              <m:r>
                                <a:rPr lang="en-US" sz="1800" b="0" i="1" smtClean="0">
                                  <a:latin typeface="Cambria Math" panose="02040503050406030204" pitchFamily="18" charset="0"/>
                                </a:rPr>
                                <m:t>2</m:t>
                              </m:r>
                            </m:sup>
                          </m:sSubSup>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𝑠</m:t>
                          </m:r>
                        </m:e>
                      </m:nary>
                    </m:oMath>
                  </m:oMathPara>
                </a14:m>
                <a:endParaRPr lang="es-ES_tradnl" sz="1800" dirty="0"/>
              </a:p>
            </p:txBody>
          </p:sp>
        </mc:Choice>
        <mc:Fallback xmlns="">
          <p:sp>
            <p:nvSpPr>
              <p:cNvPr id="6" name="TextBox 5">
                <a:extLst>
                  <a:ext uri="{FF2B5EF4-FFF2-40B4-BE49-F238E27FC236}">
                    <a16:creationId xmlns:a16="http://schemas.microsoft.com/office/drawing/2014/main" id="{9A1B0C8B-65AE-5831-958C-05988F368B1D}"/>
                  </a:ext>
                </a:extLst>
              </p:cNvPr>
              <p:cNvSpPr txBox="1">
                <a:spLocks noRot="1" noChangeAspect="1" noMove="1" noResize="1" noEditPoints="1" noAdjustHandles="1" noChangeArrowheads="1" noChangeShapeType="1" noTextEdit="1"/>
              </p:cNvSpPr>
              <p:nvPr/>
            </p:nvSpPr>
            <p:spPr>
              <a:xfrm>
                <a:off x="3930545" y="4330094"/>
                <a:ext cx="6306273" cy="908197"/>
              </a:xfrm>
              <a:prstGeom prst="rect">
                <a:avLst/>
              </a:prstGeom>
              <a:blipFill>
                <a:blip r:embed="rId4"/>
                <a:stretch>
                  <a:fillRect t="-89041" b="-138356"/>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4234A5-E492-CB99-1D99-D5C0A1354381}"/>
                  </a:ext>
                </a:extLst>
              </p:cNvPr>
              <p:cNvSpPr txBox="1"/>
              <p:nvPr/>
            </p:nvSpPr>
            <p:spPr>
              <a:xfrm>
                <a:off x="3930546" y="3202972"/>
                <a:ext cx="6306273" cy="908197"/>
              </a:xfrm>
              <a:prstGeom prst="rect">
                <a:avLst/>
              </a:prstGeom>
              <a:noFill/>
            </p:spPr>
            <p:txBody>
              <a:bodyPr wrap="square">
                <a:spAutoFit/>
              </a:bodyPr>
              <a:lstStyle/>
              <a:p>
                <a:pPr algn="r"/>
                <a14:m>
                  <m:oMathPara xmlns:m="http://schemas.openxmlformats.org/officeDocument/2006/math">
                    <m:oMathParaPr>
                      <m:jc m:val="center"/>
                    </m:oMathParaPr>
                    <m:oMath xmlns:m="http://schemas.openxmlformats.org/officeDocument/2006/math">
                      <m:r>
                        <a:rPr lang="en-US" sz="1800" i="1" smtClean="0">
                          <a:latin typeface="Cambria Math" panose="02040503050406030204" pitchFamily="18" charset="0"/>
                        </a:rPr>
                        <m:t>𝑚</m:t>
                      </m:r>
                      <m:r>
                        <a:rPr lang="en-US" sz="1800" b="0" i="1" smtClean="0">
                          <a:latin typeface="Cambria Math" panose="02040503050406030204" pitchFamily="18" charset="0"/>
                        </a:rPr>
                        <m:t>𝑖𝑛</m:t>
                      </m:r>
                      <m:d>
                        <m:dPr>
                          <m:begChr m:val="{"/>
                          <m:endChr m:val="}"/>
                          <m:ctrlPr>
                            <a:rPr lang="en-US" sz="1800" b="0" i="1" smtClean="0">
                              <a:latin typeface="Cambria Math" panose="02040503050406030204" pitchFamily="18" charset="0"/>
                            </a:rPr>
                          </m:ctrlPr>
                        </m:dPr>
                        <m:e>
                          <m:nary>
                            <m:naryPr>
                              <m:chr m:val="∑"/>
                              <m:ctrlPr>
                                <a:rPr lang="es-ES_tradnl"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=0</m:t>
                              </m:r>
                            </m:sub>
                            <m:sup>
                              <m:r>
                                <a:rPr lang="en-US" sz="1800" i="1">
                                  <a:latin typeface="Cambria Math" panose="02040503050406030204" pitchFamily="18" charset="0"/>
                                </a:rPr>
                                <m:t>𝑁</m:t>
                              </m:r>
                              <m:r>
                                <a:rPr lang="en-US" sz="1800" i="1">
                                  <a:latin typeface="Cambria Math" panose="02040503050406030204" pitchFamily="18" charset="0"/>
                                </a:rPr>
                                <m:t>−1</m:t>
                              </m:r>
                            </m:sup>
                            <m:e>
                              <m:sSup>
                                <m:sSupPr>
                                  <m:ctrlPr>
                                    <a:rPr lang="es-ES_tradnl" sz="1800" i="1">
                                      <a:latin typeface="Cambria Math" panose="02040503050406030204" pitchFamily="18" charset="0"/>
                                    </a:rPr>
                                  </m:ctrlPr>
                                </m:sSupPr>
                                <m:e>
                                  <m:d>
                                    <m:dPr>
                                      <m:ctrlPr>
                                        <a:rPr lang="es-ES_tradnl" sz="1800" i="1">
                                          <a:latin typeface="Cambria Math" panose="02040503050406030204" pitchFamily="18" charset="0"/>
                                        </a:rPr>
                                      </m:ctrlPr>
                                    </m:dPr>
                                    <m:e>
                                      <m:sSub>
                                        <m:sSubPr>
                                          <m:ctrlPr>
                                            <a:rPr lang="es-ES_tradnl"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b>
                                      </m:sSub>
                                      <m:r>
                                        <a:rPr lang="en-US" sz="1800" i="1">
                                          <a:latin typeface="Cambria Math" panose="02040503050406030204" pitchFamily="18" charset="0"/>
                                        </a:rPr>
                                        <m:t>−</m:t>
                                      </m:r>
                                      <m:r>
                                        <a:rPr lang="en-US" sz="1800" i="1">
                                          <a:latin typeface="Cambria Math" panose="02040503050406030204" pitchFamily="18" charset="0"/>
                                        </a:rPr>
                                        <m:t>𝑏</m:t>
                                      </m:r>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b="1" i="1">
                                              <a:latin typeface="Cambria Math" panose="02040503050406030204" pitchFamily="18" charset="0"/>
                                            </a:rPr>
                                            <m:t>𝑾</m:t>
                                          </m:r>
                                        </m:e>
                                        <m:sup>
                                          <m:r>
                                            <a:rPr lang="en-US" sz="1800" i="1">
                                              <a:latin typeface="Cambria Math" panose="02040503050406030204" pitchFamily="18" charset="0"/>
                                            </a:rPr>
                                            <m:t>𝑇</m:t>
                                          </m:r>
                                        </m:sup>
                                      </m:sSup>
                                      <m:sSub>
                                        <m:sSubPr>
                                          <m:ctrlPr>
                                            <a:rPr lang="en-US" sz="1800" i="1">
                                              <a:latin typeface="Cambria Math" panose="02040503050406030204" pitchFamily="18" charset="0"/>
                                            </a:rPr>
                                          </m:ctrlPr>
                                        </m:sSubPr>
                                        <m:e>
                                          <m:r>
                                            <a:rPr lang="en-US" sz="1800" b="1" i="1">
                                              <a:latin typeface="Cambria Math" panose="02040503050406030204" pitchFamily="18" charset="0"/>
                                            </a:rPr>
                                            <m:t>𝑿</m:t>
                                          </m:r>
                                        </m:e>
                                        <m:sub>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b>
                                      </m:sSub>
                                    </m:e>
                                  </m:d>
                                </m:e>
                                <m:sup>
                                  <m:r>
                                    <a:rPr lang="en-US" sz="1800" i="1">
                                      <a:latin typeface="Cambria Math" panose="02040503050406030204" pitchFamily="18" charset="0"/>
                                    </a:rPr>
                                    <m:t>2</m:t>
                                  </m:r>
                                </m:sup>
                              </m:sSup>
                            </m:e>
                          </m:nary>
                        </m:e>
                      </m:d>
                      <m:r>
                        <a:rPr lang="en-US" sz="1800" b="0" i="1" smtClean="0">
                          <a:latin typeface="Cambria Math" panose="02040503050406030204" pitchFamily="18" charset="0"/>
                        </a:rPr>
                        <m:t>        </m:t>
                      </m:r>
                      <m:r>
                        <a:rPr lang="en-US" sz="1800" b="0" i="1" smtClean="0">
                          <a:latin typeface="Cambria Math" panose="02040503050406030204" pitchFamily="18" charset="0"/>
                        </a:rPr>
                        <m:t>𝑠𝑢𝑗𝑒𝑡𝑜</m:t>
                      </m:r>
                      <m:r>
                        <a:rPr lang="en-US" sz="1800" b="0" i="1" smtClean="0">
                          <a:latin typeface="Cambria Math" panose="02040503050406030204" pitchFamily="18" charset="0"/>
                        </a:rPr>
                        <m:t> </m:t>
                      </m:r>
                      <m:r>
                        <a:rPr lang="en-US" sz="1800" b="0" i="1" smtClean="0">
                          <a:latin typeface="Cambria Math" panose="02040503050406030204" pitchFamily="18" charset="0"/>
                        </a:rPr>
                        <m:t>𝑎</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=0</m:t>
                          </m:r>
                        </m:sub>
                        <m:sup>
                          <m:r>
                            <a:rPr lang="en-US" i="1">
                              <a:latin typeface="Cambria Math" panose="02040503050406030204" pitchFamily="18" charset="0"/>
                            </a:rPr>
                            <m:t>𝑑</m:t>
                          </m:r>
                          <m:r>
                            <a:rPr lang="en-US" i="1">
                              <a:latin typeface="Cambria Math" panose="02040503050406030204" pitchFamily="18" charset="0"/>
                            </a:rPr>
                            <m:t>−1</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e>
                      </m:nary>
                    </m:oMath>
                  </m:oMathPara>
                </a14:m>
                <a:endParaRPr lang="es-ES_tradnl" sz="1800" dirty="0"/>
              </a:p>
            </p:txBody>
          </p:sp>
        </mc:Choice>
        <mc:Fallback xmlns="">
          <p:sp>
            <p:nvSpPr>
              <p:cNvPr id="8" name="TextBox 7">
                <a:extLst>
                  <a:ext uri="{FF2B5EF4-FFF2-40B4-BE49-F238E27FC236}">
                    <a16:creationId xmlns:a16="http://schemas.microsoft.com/office/drawing/2014/main" id="{F14234A5-E492-CB99-1D99-D5C0A1354381}"/>
                  </a:ext>
                </a:extLst>
              </p:cNvPr>
              <p:cNvSpPr txBox="1">
                <a:spLocks noRot="1" noChangeAspect="1" noMove="1" noResize="1" noEditPoints="1" noAdjustHandles="1" noChangeArrowheads="1" noChangeShapeType="1" noTextEdit="1"/>
              </p:cNvSpPr>
              <p:nvPr/>
            </p:nvSpPr>
            <p:spPr>
              <a:xfrm>
                <a:off x="3930546" y="3202972"/>
                <a:ext cx="6306273" cy="908197"/>
              </a:xfrm>
              <a:prstGeom prst="rect">
                <a:avLst/>
              </a:prstGeom>
              <a:blipFill>
                <a:blip r:embed="rId5"/>
                <a:stretch>
                  <a:fillRect t="-91667" b="-141667"/>
                </a:stretch>
              </a:blipFill>
            </p:spPr>
            <p:txBody>
              <a:bodyPr/>
              <a:lstStyle/>
              <a:p>
                <a:r>
                  <a:rPr lang="es-ES_tradnl">
                    <a:noFill/>
                  </a:rPr>
                  <a:t> </a:t>
                </a:r>
              </a:p>
            </p:txBody>
          </p:sp>
        </mc:Fallback>
      </mc:AlternateContent>
    </p:spTree>
    <p:extLst>
      <p:ext uri="{BB962C8B-B14F-4D97-AF65-F5344CB8AC3E}">
        <p14:creationId xmlns:p14="http://schemas.microsoft.com/office/powerpoint/2010/main" val="23333625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86560"/>
            <a:ext cx="10890730" cy="4242653"/>
          </a:xfrm>
        </p:spPr>
        <p:txBody>
          <a:bodyPr>
            <a:normAutofit/>
          </a:bodyPr>
          <a:lstStyle/>
          <a:p>
            <a:pPr marL="0" indent="0">
              <a:buNone/>
            </a:pPr>
            <a:r>
              <a:rPr lang="es-ES_tradnl" sz="2400" i="1" dirty="0"/>
              <a:t>¿Para qué nos sirve?</a:t>
            </a:r>
            <a:endParaRPr lang="es-ES_tradnl" sz="2400" dirty="0"/>
          </a:p>
          <a:p>
            <a:pPr marL="0" indent="0">
              <a:buNone/>
            </a:pPr>
            <a:r>
              <a:rPr lang="es-ES_tradnl" sz="2400" dirty="0"/>
              <a:t>Veamos el efecto de la penalización en un caso con 2 atributos (𝑑= 2):</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13" name="TextBox 12">
            <a:extLst>
              <a:ext uri="{FF2B5EF4-FFF2-40B4-BE49-F238E27FC236}">
                <a16:creationId xmlns:a16="http://schemas.microsoft.com/office/drawing/2014/main" id="{11B2172F-338A-58D0-7D27-752334660ABC}"/>
              </a:ext>
            </a:extLst>
          </p:cNvPr>
          <p:cNvSpPr txBox="1"/>
          <p:nvPr/>
        </p:nvSpPr>
        <p:spPr>
          <a:xfrm>
            <a:off x="715383" y="3299368"/>
            <a:ext cx="2054217" cy="461665"/>
          </a:xfrm>
          <a:prstGeom prst="rect">
            <a:avLst/>
          </a:prstGeom>
          <a:noFill/>
        </p:spPr>
        <p:txBody>
          <a:bodyPr wrap="none" rtlCol="0">
            <a:spAutoFit/>
          </a:bodyPr>
          <a:lstStyle/>
          <a:p>
            <a:r>
              <a:rPr lang="es-ES_tradnl" sz="2400" i="1" dirty="0">
                <a:solidFill>
                  <a:schemeClr val="accent5"/>
                </a:solidFill>
              </a:rPr>
              <a:t>Regresión Lasso</a:t>
            </a:r>
          </a:p>
        </p:txBody>
      </p:sp>
      <p:sp>
        <p:nvSpPr>
          <p:cNvPr id="14" name="TextBox 13">
            <a:extLst>
              <a:ext uri="{FF2B5EF4-FFF2-40B4-BE49-F238E27FC236}">
                <a16:creationId xmlns:a16="http://schemas.microsoft.com/office/drawing/2014/main" id="{4677737E-C300-EC6A-5442-7387CB0B1A8C}"/>
              </a:ext>
            </a:extLst>
          </p:cNvPr>
          <p:cNvSpPr txBox="1"/>
          <p:nvPr/>
        </p:nvSpPr>
        <p:spPr>
          <a:xfrm>
            <a:off x="9200972" y="3283186"/>
            <a:ext cx="2070182" cy="461665"/>
          </a:xfrm>
          <a:prstGeom prst="rect">
            <a:avLst/>
          </a:prstGeom>
          <a:noFill/>
        </p:spPr>
        <p:txBody>
          <a:bodyPr wrap="none" rtlCol="0">
            <a:spAutoFit/>
          </a:bodyPr>
          <a:lstStyle/>
          <a:p>
            <a:r>
              <a:rPr lang="es-ES_tradnl" sz="2400" i="1" dirty="0">
                <a:solidFill>
                  <a:schemeClr val="accent3"/>
                </a:solidFill>
              </a:rPr>
              <a:t>Regresión Ridge</a:t>
            </a:r>
          </a:p>
        </p:txBody>
      </p:sp>
      <p:pic>
        <p:nvPicPr>
          <p:cNvPr id="8" name="path15843.png" descr="path15843.png">
            <a:extLst>
              <a:ext uri="{FF2B5EF4-FFF2-40B4-BE49-F238E27FC236}">
                <a16:creationId xmlns:a16="http://schemas.microsoft.com/office/drawing/2014/main" id="{59BE499C-8D26-3B5E-B3F7-DD90B6F4E09E}"/>
              </a:ext>
            </a:extLst>
          </p:cNvPr>
          <p:cNvPicPr>
            <a:picLocks noChangeAspect="1"/>
          </p:cNvPicPr>
          <p:nvPr/>
        </p:nvPicPr>
        <p:blipFill>
          <a:blip r:embed="rId4"/>
          <a:stretch>
            <a:fillRect/>
          </a:stretch>
        </p:blipFill>
        <p:spPr>
          <a:xfrm>
            <a:off x="3236133" y="3277805"/>
            <a:ext cx="2618562" cy="2574140"/>
          </a:xfrm>
          <a:prstGeom prst="rect">
            <a:avLst/>
          </a:prstGeom>
          <a:ln w="12700">
            <a:miter lim="400000"/>
          </a:ln>
        </p:spPr>
      </p:pic>
      <p:pic>
        <p:nvPicPr>
          <p:cNvPr id="10" name="path169310.png" descr="path169310.png">
            <a:extLst>
              <a:ext uri="{FF2B5EF4-FFF2-40B4-BE49-F238E27FC236}">
                <a16:creationId xmlns:a16="http://schemas.microsoft.com/office/drawing/2014/main" id="{AB227025-29CF-9CE7-072C-11BD0A23EC50}"/>
              </a:ext>
            </a:extLst>
          </p:cNvPr>
          <p:cNvPicPr>
            <a:picLocks noChangeAspect="1"/>
          </p:cNvPicPr>
          <p:nvPr/>
        </p:nvPicPr>
        <p:blipFill>
          <a:blip r:embed="rId5"/>
          <a:stretch>
            <a:fillRect/>
          </a:stretch>
        </p:blipFill>
        <p:spPr>
          <a:xfrm>
            <a:off x="6337307" y="3312434"/>
            <a:ext cx="2548108" cy="2504882"/>
          </a:xfrm>
          <a:prstGeom prst="rect">
            <a:avLst/>
          </a:prstGeom>
          <a:ln w="12700">
            <a:miter lim="400000"/>
          </a:ln>
        </p:spPr>
      </p:pic>
      <p:sp>
        <p:nvSpPr>
          <p:cNvPr id="12" name="TextBox 11">
            <a:extLst>
              <a:ext uri="{FF2B5EF4-FFF2-40B4-BE49-F238E27FC236}">
                <a16:creationId xmlns:a16="http://schemas.microsoft.com/office/drawing/2014/main" id="{B9C2BB90-BBA2-1967-9D81-9B6997246136}"/>
              </a:ext>
            </a:extLst>
          </p:cNvPr>
          <p:cNvSpPr txBox="1"/>
          <p:nvPr/>
        </p:nvSpPr>
        <p:spPr>
          <a:xfrm>
            <a:off x="4709338" y="3263854"/>
            <a:ext cx="110637" cy="200055"/>
          </a:xfrm>
          <a:prstGeom prst="rect">
            <a:avLst/>
          </a:prstGeom>
          <a:solidFill>
            <a:schemeClr val="bg1"/>
          </a:solidFill>
        </p:spPr>
        <p:txBody>
          <a:bodyPr wrap="square" lIns="0" rIns="0" bIns="0" rtlCol="0">
            <a:spAutoFit/>
          </a:bodyPr>
          <a:lstStyle/>
          <a:p>
            <a:r>
              <a:rPr lang="es-ES_tradnl" sz="1000" dirty="0"/>
              <a:t>1</a:t>
            </a:r>
          </a:p>
        </p:txBody>
      </p:sp>
      <p:sp>
        <p:nvSpPr>
          <p:cNvPr id="15" name="TextBox 14">
            <a:extLst>
              <a:ext uri="{FF2B5EF4-FFF2-40B4-BE49-F238E27FC236}">
                <a16:creationId xmlns:a16="http://schemas.microsoft.com/office/drawing/2014/main" id="{3A2B0301-2E4A-0AC6-94DF-32EC33AB7D95}"/>
              </a:ext>
            </a:extLst>
          </p:cNvPr>
          <p:cNvSpPr txBox="1"/>
          <p:nvPr/>
        </p:nvSpPr>
        <p:spPr>
          <a:xfrm>
            <a:off x="5816593" y="4618906"/>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16" name="TextBox 15">
            <a:extLst>
              <a:ext uri="{FF2B5EF4-FFF2-40B4-BE49-F238E27FC236}">
                <a16:creationId xmlns:a16="http://schemas.microsoft.com/office/drawing/2014/main" id="{17FC3D32-3E5D-0BC0-7528-E19E271ACC20}"/>
              </a:ext>
            </a:extLst>
          </p:cNvPr>
          <p:cNvSpPr txBox="1"/>
          <p:nvPr/>
        </p:nvSpPr>
        <p:spPr>
          <a:xfrm>
            <a:off x="8850638" y="4615580"/>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17" name="TextBox 16">
            <a:extLst>
              <a:ext uri="{FF2B5EF4-FFF2-40B4-BE49-F238E27FC236}">
                <a16:creationId xmlns:a16="http://schemas.microsoft.com/office/drawing/2014/main" id="{3A1238B3-A702-6C3F-6933-6215B1EC946E}"/>
              </a:ext>
            </a:extLst>
          </p:cNvPr>
          <p:cNvSpPr txBox="1"/>
          <p:nvPr/>
        </p:nvSpPr>
        <p:spPr>
          <a:xfrm>
            <a:off x="7771192" y="3277805"/>
            <a:ext cx="110637" cy="200055"/>
          </a:xfrm>
          <a:prstGeom prst="rect">
            <a:avLst/>
          </a:prstGeom>
          <a:solidFill>
            <a:schemeClr val="bg1"/>
          </a:solidFill>
        </p:spPr>
        <p:txBody>
          <a:bodyPr wrap="square" lIns="0" rIns="0" bIns="0" rtlCol="0">
            <a:spAutoFit/>
          </a:bodyPr>
          <a:lstStyle/>
          <a:p>
            <a:r>
              <a:rPr lang="es-ES_tradnl" sz="1000" dirty="0"/>
              <a:t>1</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0FAE4F2-BE0A-A0FA-89F9-B5B5D7941CEA}"/>
                  </a:ext>
                </a:extLst>
              </p:cNvPr>
              <p:cNvSpPr txBox="1"/>
              <p:nvPr/>
            </p:nvSpPr>
            <p:spPr>
              <a:xfrm>
                <a:off x="604423" y="3819119"/>
                <a:ext cx="22761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ES_tradnl" sz="2400" i="1" smtClean="0">
                              <a:solidFill>
                                <a:schemeClr val="accent5"/>
                              </a:solidFill>
                              <a:latin typeface="Cambria Math" panose="02040503050406030204" pitchFamily="18" charset="0"/>
                            </a:rPr>
                          </m:ctrlPr>
                        </m:dPr>
                        <m:e>
                          <m:sSub>
                            <m:sSubPr>
                              <m:ctrlPr>
                                <a:rPr lang="es-ES_tradnl" sz="240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0</m:t>
                              </m:r>
                            </m:sub>
                          </m:sSub>
                        </m:e>
                      </m:d>
                      <m:r>
                        <a:rPr lang="en-US" sz="2400" b="0" i="1" smtClean="0">
                          <a:solidFill>
                            <a:schemeClr val="accent5"/>
                          </a:solidFill>
                          <a:latin typeface="Cambria Math" panose="02040503050406030204" pitchFamily="18" charset="0"/>
                        </a:rPr>
                        <m:t>+</m:t>
                      </m:r>
                      <m:d>
                        <m:dPr>
                          <m:begChr m:val="|"/>
                          <m:endChr m:val="|"/>
                          <m:ctrlPr>
                            <a:rPr lang="en-US" sz="2400" b="0" i="1" smtClean="0">
                              <a:solidFill>
                                <a:schemeClr val="accent5"/>
                              </a:solidFill>
                              <a:latin typeface="Cambria Math" panose="02040503050406030204" pitchFamily="18" charset="0"/>
                            </a:rPr>
                          </m:ctrlPr>
                        </m:dPr>
                        <m:e>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1</m:t>
                              </m:r>
                            </m:sub>
                          </m:sSub>
                        </m:e>
                      </m:d>
                      <m:r>
                        <a:rPr lang="en-US" sz="2400" b="0" i="1" smtClean="0">
                          <a:solidFill>
                            <a:schemeClr val="accent5"/>
                          </a:solidFill>
                          <a:latin typeface="Cambria Math" panose="02040503050406030204" pitchFamily="18" charset="0"/>
                          <a:ea typeface="Cambria Math" panose="02040503050406030204" pitchFamily="18" charset="0"/>
                        </a:rPr>
                        <m:t>≤</m:t>
                      </m:r>
                      <m:r>
                        <a:rPr lang="en-US" sz="2400" b="0" i="1" smtClean="0">
                          <a:solidFill>
                            <a:schemeClr val="accent5"/>
                          </a:solidFill>
                          <a:latin typeface="Cambria Math" panose="02040503050406030204" pitchFamily="18" charset="0"/>
                          <a:ea typeface="Cambria Math" panose="02040503050406030204" pitchFamily="18" charset="0"/>
                        </a:rPr>
                        <m:t>𝑠</m:t>
                      </m:r>
                    </m:oMath>
                  </m:oMathPara>
                </a14:m>
                <a:endParaRPr lang="es-ES_tradnl" sz="2400" i="1" dirty="0">
                  <a:solidFill>
                    <a:schemeClr val="accent5"/>
                  </a:solidFill>
                </a:endParaRPr>
              </a:p>
            </p:txBody>
          </p:sp>
        </mc:Choice>
        <mc:Fallback xmlns="">
          <p:sp>
            <p:nvSpPr>
              <p:cNvPr id="18" name="TextBox 17">
                <a:extLst>
                  <a:ext uri="{FF2B5EF4-FFF2-40B4-BE49-F238E27FC236}">
                    <a16:creationId xmlns:a16="http://schemas.microsoft.com/office/drawing/2014/main" id="{60FAE4F2-BE0A-A0FA-89F9-B5B5D7941CEA}"/>
                  </a:ext>
                </a:extLst>
              </p:cNvPr>
              <p:cNvSpPr txBox="1">
                <a:spLocks noRot="1" noChangeAspect="1" noMove="1" noResize="1" noEditPoints="1" noAdjustHandles="1" noChangeArrowheads="1" noChangeShapeType="1" noTextEdit="1"/>
              </p:cNvSpPr>
              <p:nvPr/>
            </p:nvSpPr>
            <p:spPr>
              <a:xfrm>
                <a:off x="604423" y="3819119"/>
                <a:ext cx="2276136" cy="461665"/>
              </a:xfrm>
              <a:prstGeom prst="rect">
                <a:avLst/>
              </a:prstGeom>
              <a:blipFill>
                <a:blip r:embed="rId6"/>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096B21A-EC3B-87DB-AF96-65099B619F6E}"/>
                  </a:ext>
                </a:extLst>
              </p:cNvPr>
              <p:cNvSpPr txBox="1"/>
              <p:nvPr/>
            </p:nvSpPr>
            <p:spPr>
              <a:xfrm>
                <a:off x="9262578" y="3815465"/>
                <a:ext cx="1951625" cy="468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chemeClr val="accent3"/>
                              </a:solidFill>
                              <a:latin typeface="Cambria Math" panose="02040503050406030204" pitchFamily="18" charset="0"/>
                            </a:rPr>
                          </m:ctrlPr>
                        </m:sSubSupPr>
                        <m:e>
                          <m:r>
                            <a:rPr lang="en-US" sz="2400" b="0" i="1" smtClean="0">
                              <a:solidFill>
                                <a:schemeClr val="accent3"/>
                              </a:solidFill>
                              <a:latin typeface="Cambria Math" panose="02040503050406030204" pitchFamily="18" charset="0"/>
                            </a:rPr>
                            <m:t>𝑤</m:t>
                          </m:r>
                        </m:e>
                        <m:sub>
                          <m:r>
                            <a:rPr lang="en-US" sz="2400" b="0" i="1" smtClean="0">
                              <a:solidFill>
                                <a:schemeClr val="accent3"/>
                              </a:solidFill>
                              <a:latin typeface="Cambria Math" panose="02040503050406030204" pitchFamily="18" charset="0"/>
                            </a:rPr>
                            <m:t>0</m:t>
                          </m:r>
                        </m:sub>
                        <m:sup>
                          <m:r>
                            <a:rPr lang="en-US" sz="2400" b="0" i="1" smtClean="0">
                              <a:solidFill>
                                <a:schemeClr val="accent3"/>
                              </a:solidFill>
                              <a:latin typeface="Cambria Math" panose="02040503050406030204" pitchFamily="18" charset="0"/>
                            </a:rPr>
                            <m:t>2</m:t>
                          </m:r>
                        </m:sup>
                      </m:sSubSup>
                      <m:r>
                        <a:rPr lang="en-US" sz="2400" b="0" i="1" smtClean="0">
                          <a:solidFill>
                            <a:schemeClr val="accent3"/>
                          </a:solidFill>
                          <a:latin typeface="Cambria Math" panose="02040503050406030204" pitchFamily="18" charset="0"/>
                        </a:rPr>
                        <m:t>+</m:t>
                      </m:r>
                      <m:sSubSup>
                        <m:sSubSupPr>
                          <m:ctrlPr>
                            <a:rPr lang="en-US" sz="2400" i="1">
                              <a:solidFill>
                                <a:schemeClr val="accent3"/>
                              </a:solidFill>
                              <a:latin typeface="Cambria Math" panose="02040503050406030204" pitchFamily="18" charset="0"/>
                            </a:rPr>
                          </m:ctrlPr>
                        </m:sSubSupPr>
                        <m:e>
                          <m:r>
                            <a:rPr lang="en-US" sz="2400" b="0" i="1" smtClean="0">
                              <a:solidFill>
                                <a:schemeClr val="accent3"/>
                              </a:solidFill>
                              <a:latin typeface="Cambria Math" panose="02040503050406030204" pitchFamily="18" charset="0"/>
                            </a:rPr>
                            <m:t>𝑤</m:t>
                          </m:r>
                        </m:e>
                        <m:sub>
                          <m:r>
                            <a:rPr lang="en-US" sz="2400" b="0" i="1" smtClean="0">
                              <a:solidFill>
                                <a:schemeClr val="accent3"/>
                              </a:solidFill>
                              <a:latin typeface="Cambria Math" panose="02040503050406030204" pitchFamily="18" charset="0"/>
                            </a:rPr>
                            <m:t>1</m:t>
                          </m:r>
                        </m:sub>
                        <m:sup>
                          <m:r>
                            <a:rPr lang="en-US" sz="2400" b="0" i="1" smtClean="0">
                              <a:solidFill>
                                <a:schemeClr val="accent3"/>
                              </a:solidFill>
                              <a:latin typeface="Cambria Math" panose="02040503050406030204" pitchFamily="18" charset="0"/>
                            </a:rPr>
                            <m:t>2</m:t>
                          </m:r>
                        </m:sup>
                      </m:sSubSup>
                      <m:r>
                        <a:rPr lang="en-US" sz="2400" b="0" i="1" smtClean="0">
                          <a:solidFill>
                            <a:schemeClr val="accent3"/>
                          </a:solidFill>
                          <a:latin typeface="Cambria Math" panose="02040503050406030204" pitchFamily="18" charset="0"/>
                          <a:ea typeface="Cambria Math" panose="02040503050406030204" pitchFamily="18" charset="0"/>
                        </a:rPr>
                        <m:t>≤</m:t>
                      </m:r>
                      <m:r>
                        <a:rPr lang="en-US" sz="2400" b="0" i="1" smtClean="0">
                          <a:solidFill>
                            <a:schemeClr val="accent3"/>
                          </a:solidFill>
                          <a:latin typeface="Cambria Math" panose="02040503050406030204" pitchFamily="18" charset="0"/>
                          <a:ea typeface="Cambria Math" panose="02040503050406030204" pitchFamily="18" charset="0"/>
                        </a:rPr>
                        <m:t>𝑠</m:t>
                      </m:r>
                    </m:oMath>
                  </m:oMathPara>
                </a14:m>
                <a:endParaRPr lang="es-ES_tradnl" sz="2400" i="1" dirty="0">
                  <a:solidFill>
                    <a:schemeClr val="accent3"/>
                  </a:solidFill>
                </a:endParaRPr>
              </a:p>
            </p:txBody>
          </p:sp>
        </mc:Choice>
        <mc:Fallback xmlns="">
          <p:sp>
            <p:nvSpPr>
              <p:cNvPr id="19" name="TextBox 18">
                <a:extLst>
                  <a:ext uri="{FF2B5EF4-FFF2-40B4-BE49-F238E27FC236}">
                    <a16:creationId xmlns:a16="http://schemas.microsoft.com/office/drawing/2014/main" id="{9096B21A-EC3B-87DB-AF96-65099B619F6E}"/>
                  </a:ext>
                </a:extLst>
              </p:cNvPr>
              <p:cNvSpPr txBox="1">
                <a:spLocks noRot="1" noChangeAspect="1" noMove="1" noResize="1" noEditPoints="1" noAdjustHandles="1" noChangeArrowheads="1" noChangeShapeType="1" noTextEdit="1"/>
              </p:cNvSpPr>
              <p:nvPr/>
            </p:nvSpPr>
            <p:spPr>
              <a:xfrm>
                <a:off x="9262578" y="3815465"/>
                <a:ext cx="1951625" cy="468975"/>
              </a:xfrm>
              <a:prstGeom prst="rect">
                <a:avLst/>
              </a:prstGeom>
              <a:blipFill>
                <a:blip r:embed="rId7"/>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8639319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09184-5960-D042-BB07-35417ECD4410}"/>
            </a:ext>
          </a:extLst>
        </p:cNvPr>
        <p:cNvGrpSpPr/>
        <p:nvPr/>
      </p:nvGrpSpPr>
      <p:grpSpPr>
        <a:xfrm>
          <a:off x="0" y="0"/>
          <a:ext cx="0" cy="0"/>
          <a:chOff x="0" y="0"/>
          <a:chExt cx="0" cy="0"/>
        </a:xfrm>
      </p:grpSpPr>
      <p:sp>
        <p:nvSpPr>
          <p:cNvPr id="7" name="Image by vectorjuice">
            <a:extLst>
              <a:ext uri="{FF2B5EF4-FFF2-40B4-BE49-F238E27FC236}">
                <a16:creationId xmlns:a16="http://schemas.microsoft.com/office/drawing/2014/main" id="{CAACA407-BEC8-60FB-87B0-9DA02364F85A}"/>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13" name="TextBox 12">
            <a:extLst>
              <a:ext uri="{FF2B5EF4-FFF2-40B4-BE49-F238E27FC236}">
                <a16:creationId xmlns:a16="http://schemas.microsoft.com/office/drawing/2014/main" id="{D1B5AECB-16FA-8C9F-32C6-7B962B3BE277}"/>
              </a:ext>
            </a:extLst>
          </p:cNvPr>
          <p:cNvSpPr txBox="1"/>
          <p:nvPr/>
        </p:nvSpPr>
        <p:spPr>
          <a:xfrm>
            <a:off x="758017" y="3061519"/>
            <a:ext cx="2054217" cy="461665"/>
          </a:xfrm>
          <a:prstGeom prst="rect">
            <a:avLst/>
          </a:prstGeom>
          <a:noFill/>
        </p:spPr>
        <p:txBody>
          <a:bodyPr wrap="none" rtlCol="0">
            <a:spAutoFit/>
          </a:bodyPr>
          <a:lstStyle/>
          <a:p>
            <a:r>
              <a:rPr lang="es-ES_tradnl" sz="2400" i="1" dirty="0">
                <a:solidFill>
                  <a:schemeClr val="accent5"/>
                </a:solidFill>
              </a:rPr>
              <a:t>Regresión Lasso</a:t>
            </a:r>
          </a:p>
        </p:txBody>
      </p:sp>
      <p:sp>
        <p:nvSpPr>
          <p:cNvPr id="14" name="TextBox 13">
            <a:extLst>
              <a:ext uri="{FF2B5EF4-FFF2-40B4-BE49-F238E27FC236}">
                <a16:creationId xmlns:a16="http://schemas.microsoft.com/office/drawing/2014/main" id="{9776B100-F974-1A6F-73ED-A8B5DBEC7E67}"/>
              </a:ext>
            </a:extLst>
          </p:cNvPr>
          <p:cNvSpPr txBox="1"/>
          <p:nvPr/>
        </p:nvSpPr>
        <p:spPr>
          <a:xfrm>
            <a:off x="9591096" y="3013307"/>
            <a:ext cx="2070182" cy="461665"/>
          </a:xfrm>
          <a:prstGeom prst="rect">
            <a:avLst/>
          </a:prstGeom>
          <a:noFill/>
        </p:spPr>
        <p:txBody>
          <a:bodyPr wrap="none" rtlCol="0">
            <a:spAutoFit/>
          </a:bodyPr>
          <a:lstStyle/>
          <a:p>
            <a:r>
              <a:rPr lang="es-ES_tradnl" sz="2400" i="1" dirty="0">
                <a:solidFill>
                  <a:schemeClr val="accent3"/>
                </a:solidFill>
              </a:rPr>
              <a:t>Regresión Ridge</a:t>
            </a:r>
          </a:p>
        </p:txBody>
      </p:sp>
      <p:pic>
        <p:nvPicPr>
          <p:cNvPr id="9" name="path158433.png" descr="path158433.png">
            <a:extLst>
              <a:ext uri="{FF2B5EF4-FFF2-40B4-BE49-F238E27FC236}">
                <a16:creationId xmlns:a16="http://schemas.microsoft.com/office/drawing/2014/main" id="{89268774-8077-B071-CA78-A3D6FA2E9EE2}"/>
              </a:ext>
            </a:extLst>
          </p:cNvPr>
          <p:cNvPicPr>
            <a:picLocks noChangeAspect="1"/>
          </p:cNvPicPr>
          <p:nvPr/>
        </p:nvPicPr>
        <p:blipFill>
          <a:blip r:embed="rId4"/>
          <a:stretch>
            <a:fillRect/>
          </a:stretch>
        </p:blipFill>
        <p:spPr>
          <a:xfrm>
            <a:off x="2262468" y="1086055"/>
            <a:ext cx="3258772" cy="4685890"/>
          </a:xfrm>
          <a:prstGeom prst="rect">
            <a:avLst/>
          </a:prstGeom>
          <a:ln w="12700">
            <a:miter lim="400000"/>
          </a:ln>
        </p:spPr>
      </p:pic>
      <p:sp>
        <p:nvSpPr>
          <p:cNvPr id="11" name="TextBox 10">
            <a:extLst>
              <a:ext uri="{FF2B5EF4-FFF2-40B4-BE49-F238E27FC236}">
                <a16:creationId xmlns:a16="http://schemas.microsoft.com/office/drawing/2014/main" id="{2AB290E7-B1BD-7430-5216-A5FFC2775AAE}"/>
              </a:ext>
            </a:extLst>
          </p:cNvPr>
          <p:cNvSpPr txBox="1"/>
          <p:nvPr/>
        </p:nvSpPr>
        <p:spPr>
          <a:xfrm>
            <a:off x="5373113" y="4302892"/>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21" name="TextBox 20">
            <a:extLst>
              <a:ext uri="{FF2B5EF4-FFF2-40B4-BE49-F238E27FC236}">
                <a16:creationId xmlns:a16="http://schemas.microsoft.com/office/drawing/2014/main" id="{81666ED4-BD4A-492B-34CC-018A0F1779F0}"/>
              </a:ext>
            </a:extLst>
          </p:cNvPr>
          <p:cNvSpPr txBox="1"/>
          <p:nvPr/>
        </p:nvSpPr>
        <p:spPr>
          <a:xfrm>
            <a:off x="3997852" y="1922147"/>
            <a:ext cx="78445" cy="159462"/>
          </a:xfrm>
          <a:prstGeom prst="rect">
            <a:avLst/>
          </a:prstGeom>
          <a:solidFill>
            <a:schemeClr val="bg1"/>
          </a:solidFill>
        </p:spPr>
        <p:txBody>
          <a:bodyPr wrap="square" lIns="0" tIns="36000" rIns="0" bIns="0" rtlCol="0">
            <a:spAutoFit/>
          </a:bodyPr>
          <a:lstStyle/>
          <a:p>
            <a:r>
              <a:rPr lang="es-ES_tradnl" sz="800" dirty="0"/>
              <a:t>1</a:t>
            </a:r>
          </a:p>
        </p:txBody>
      </p:sp>
      <p:pic>
        <p:nvPicPr>
          <p:cNvPr id="22" name="path16931033.png" descr="path16931033.png">
            <a:extLst>
              <a:ext uri="{FF2B5EF4-FFF2-40B4-BE49-F238E27FC236}">
                <a16:creationId xmlns:a16="http://schemas.microsoft.com/office/drawing/2014/main" id="{72B6859F-2DA9-1F79-63C0-7275979BAF91}"/>
              </a:ext>
            </a:extLst>
          </p:cNvPr>
          <p:cNvPicPr>
            <a:picLocks noChangeAspect="1"/>
          </p:cNvPicPr>
          <p:nvPr/>
        </p:nvPicPr>
        <p:blipFill>
          <a:blip r:embed="rId5"/>
          <a:stretch>
            <a:fillRect/>
          </a:stretch>
        </p:blipFill>
        <p:spPr>
          <a:xfrm>
            <a:off x="6888109" y="1147120"/>
            <a:ext cx="3214379" cy="4624825"/>
          </a:xfrm>
          <a:prstGeom prst="rect">
            <a:avLst/>
          </a:prstGeom>
          <a:ln w="12700">
            <a:miter lim="400000"/>
          </a:ln>
        </p:spPr>
      </p:pic>
      <p:sp>
        <p:nvSpPr>
          <p:cNvPr id="23" name="TextBox 22">
            <a:extLst>
              <a:ext uri="{FF2B5EF4-FFF2-40B4-BE49-F238E27FC236}">
                <a16:creationId xmlns:a16="http://schemas.microsoft.com/office/drawing/2014/main" id="{C9732313-F80C-8A4B-AAA6-1C7C50FFB814}"/>
              </a:ext>
            </a:extLst>
          </p:cNvPr>
          <p:cNvSpPr txBox="1"/>
          <p:nvPr/>
        </p:nvSpPr>
        <p:spPr>
          <a:xfrm>
            <a:off x="9934033" y="4357213"/>
            <a:ext cx="132798" cy="200055"/>
          </a:xfrm>
          <a:prstGeom prst="rect">
            <a:avLst/>
          </a:prstGeom>
          <a:solidFill>
            <a:schemeClr val="bg1"/>
          </a:solidFill>
        </p:spPr>
        <p:txBody>
          <a:bodyPr wrap="square" lIns="0" rIns="0" bIns="0" rtlCol="0">
            <a:spAutoFit/>
          </a:bodyPr>
          <a:lstStyle/>
          <a:p>
            <a:r>
              <a:rPr lang="es-ES_tradnl" sz="1000" dirty="0"/>
              <a:t>0</a:t>
            </a:r>
          </a:p>
        </p:txBody>
      </p:sp>
      <p:sp>
        <p:nvSpPr>
          <p:cNvPr id="24" name="TextBox 23">
            <a:extLst>
              <a:ext uri="{FF2B5EF4-FFF2-40B4-BE49-F238E27FC236}">
                <a16:creationId xmlns:a16="http://schemas.microsoft.com/office/drawing/2014/main" id="{2C8E1E7D-A406-B93C-41DB-7A849E850CB2}"/>
              </a:ext>
            </a:extLst>
          </p:cNvPr>
          <p:cNvSpPr txBox="1"/>
          <p:nvPr/>
        </p:nvSpPr>
        <p:spPr>
          <a:xfrm>
            <a:off x="8637469" y="1962856"/>
            <a:ext cx="78445" cy="159462"/>
          </a:xfrm>
          <a:prstGeom prst="rect">
            <a:avLst/>
          </a:prstGeom>
          <a:solidFill>
            <a:schemeClr val="bg1"/>
          </a:solidFill>
        </p:spPr>
        <p:txBody>
          <a:bodyPr wrap="square" lIns="0" tIns="36000" rIns="0" bIns="0" rtlCol="0">
            <a:spAutoFit/>
          </a:bodyPr>
          <a:lstStyle/>
          <a:p>
            <a:r>
              <a:rPr lang="es-ES_tradnl" sz="800" dirty="0"/>
              <a:t>1</a:t>
            </a:r>
          </a:p>
        </p:txBody>
      </p:sp>
      <p:sp>
        <p:nvSpPr>
          <p:cNvPr id="12" name="Oval 11">
            <a:extLst>
              <a:ext uri="{FF2B5EF4-FFF2-40B4-BE49-F238E27FC236}">
                <a16:creationId xmlns:a16="http://schemas.microsoft.com/office/drawing/2014/main" id="{5D069E76-64DD-3C66-E400-EF6BA95A66F3}"/>
              </a:ext>
            </a:extLst>
          </p:cNvPr>
          <p:cNvSpPr/>
          <p:nvPr/>
        </p:nvSpPr>
        <p:spPr>
          <a:xfrm>
            <a:off x="3723743" y="3013307"/>
            <a:ext cx="116948" cy="1164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6DBAC9D9-9F34-CEB5-0313-C3932B135AA1}"/>
              </a:ext>
            </a:extLst>
          </p:cNvPr>
          <p:cNvSpPr/>
          <p:nvPr/>
        </p:nvSpPr>
        <p:spPr>
          <a:xfrm>
            <a:off x="8406868" y="3073981"/>
            <a:ext cx="116948" cy="1164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7" name="Straight Arrow Connector 16">
            <a:extLst>
              <a:ext uri="{FF2B5EF4-FFF2-40B4-BE49-F238E27FC236}">
                <a16:creationId xmlns:a16="http://schemas.microsoft.com/office/drawing/2014/main" id="{AB0D5156-DDB6-A15F-9276-279473E3062C}"/>
              </a:ext>
            </a:extLst>
          </p:cNvPr>
          <p:cNvCxnSpPr>
            <a:cxnSpLocks/>
          </p:cNvCxnSpPr>
          <p:nvPr/>
        </p:nvCxnSpPr>
        <p:spPr>
          <a:xfrm flipH="1" flipV="1">
            <a:off x="8552730" y="3129728"/>
            <a:ext cx="1094190" cy="114411"/>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F5739A-A87F-B5D0-DD7B-C5678A90FBBB}"/>
              </a:ext>
            </a:extLst>
          </p:cNvPr>
          <p:cNvCxnSpPr>
            <a:cxnSpLocks/>
          </p:cNvCxnSpPr>
          <p:nvPr/>
        </p:nvCxnSpPr>
        <p:spPr>
          <a:xfrm flipV="1">
            <a:off x="2751392" y="3071517"/>
            <a:ext cx="890968" cy="220834"/>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2527FDE-EB0D-4FCB-D03D-C3C6F57F67C1}"/>
              </a:ext>
            </a:extLst>
          </p:cNvPr>
          <p:cNvSpPr txBox="1"/>
          <p:nvPr/>
        </p:nvSpPr>
        <p:spPr>
          <a:xfrm>
            <a:off x="6046480" y="1289744"/>
            <a:ext cx="2150397" cy="461665"/>
          </a:xfrm>
          <a:prstGeom prst="rect">
            <a:avLst/>
          </a:prstGeom>
          <a:noFill/>
        </p:spPr>
        <p:txBody>
          <a:bodyPr wrap="none" rtlCol="0">
            <a:spAutoFit/>
          </a:bodyPr>
          <a:lstStyle/>
          <a:p>
            <a:r>
              <a:rPr lang="es-ES_tradnl" sz="2400" i="1" dirty="0">
                <a:solidFill>
                  <a:srgbClr val="C00000"/>
                </a:solidFill>
              </a:rPr>
              <a:t>Regresión Lineal</a:t>
            </a:r>
          </a:p>
        </p:txBody>
      </p:sp>
      <p:cxnSp>
        <p:nvCxnSpPr>
          <p:cNvPr id="30" name="Straight Arrow Connector 29">
            <a:extLst>
              <a:ext uri="{FF2B5EF4-FFF2-40B4-BE49-F238E27FC236}">
                <a16:creationId xmlns:a16="http://schemas.microsoft.com/office/drawing/2014/main" id="{727B0C04-65E3-D25E-80F6-67D75EB8ADD7}"/>
              </a:ext>
            </a:extLst>
          </p:cNvPr>
          <p:cNvCxnSpPr>
            <a:cxnSpLocks/>
          </p:cNvCxnSpPr>
          <p:nvPr/>
        </p:nvCxnSpPr>
        <p:spPr>
          <a:xfrm flipH="1">
            <a:off x="4683760" y="1577781"/>
            <a:ext cx="1392928" cy="5038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4B9DC49-6F01-631D-D0F1-62F70312F933}"/>
              </a:ext>
            </a:extLst>
          </p:cNvPr>
          <p:cNvCxnSpPr>
            <a:cxnSpLocks/>
          </p:cNvCxnSpPr>
          <p:nvPr/>
        </p:nvCxnSpPr>
        <p:spPr>
          <a:xfrm>
            <a:off x="8138160" y="1651000"/>
            <a:ext cx="1005840" cy="48299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1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10D56-27B9-ED1D-D9F0-330F46A20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38FD5B-3EA6-8386-DF4F-8E8342C7A661}"/>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C188A0B-40B4-D8DB-DC15-A91C7F030BB2}"/>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0DFC308-D923-3BB3-5693-95DABBAC19BC}"/>
                  </a:ext>
                </a:extLst>
              </p:cNvPr>
              <p:cNvSpPr>
                <a:spLocks noGrp="1"/>
              </p:cNvSpPr>
              <p:nvPr>
                <p:ph idx="1"/>
              </p:nvPr>
            </p:nvSpPr>
            <p:spPr>
              <a:xfrm>
                <a:off x="700636" y="1959428"/>
                <a:ext cx="10691264" cy="3969785"/>
              </a:xfrm>
            </p:spPr>
            <p:txBody>
              <a:bodyPr>
                <a:normAutofit/>
              </a:bodyPr>
              <a:lstStyle/>
              <a:p>
                <a:pPr marL="0" indent="0">
                  <a:buNone/>
                </a:pPr>
                <a:r>
                  <a:rPr lang="es-ES" sz="2400" dirty="0"/>
                  <a:t>El modelo de regresión lineal es una combinación lineal de las variables de entrada:</a:t>
                </a:r>
                <a:br>
                  <a:rPr lang="en-US" sz="2400" dirty="0"/>
                </a:br>
                <a:endParaRPr lang="es-ES" sz="2400" dirty="0">
                  <a:solidFill>
                    <a:schemeClr val="bg1"/>
                  </a:solidFill>
                </a:endParaRPr>
              </a:p>
              <a:p>
                <a:pPr>
                  <a:lnSpc>
                    <a:spcPct val="200000"/>
                  </a:lnSpc>
                </a:pP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oMath>
                </a14:m>
                <a:endParaRPr lang="es-ES" sz="2400" dirty="0"/>
              </a:p>
              <a:p>
                <a:pPr>
                  <a:lnSpc>
                    <a:spcPct val="200000"/>
                  </a:lnSpc>
                </a:pPr>
                <a14:m>
                  <m:oMath xmlns:m="http://schemas.openxmlformats.org/officeDocument/2006/math">
                    <m:r>
                      <a:rPr lang="en-US" sz="2400" i="1" smtClean="0">
                        <a:latin typeface="Cambria Math" panose="02040503050406030204" pitchFamily="18" charset="0"/>
                      </a:rPr>
                      <m:t>𝑏</m:t>
                    </m:r>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𝑑</m:t>
                        </m:r>
                      </m:sub>
                    </m:sSub>
                  </m:oMath>
                </a14:m>
                <a:endParaRPr lang="es-ES" sz="2400" dirty="0"/>
              </a:p>
              <a:p>
                <a:pPr>
                  <a:lnSpc>
                    <a:spcPct val="200000"/>
                  </a:lnSpc>
                </a:pP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oMath>
                </a14:m>
                <a:endParaRPr lang="es-ES" sz="2400" dirty="0"/>
              </a:p>
            </p:txBody>
          </p:sp>
        </mc:Choice>
        <mc:Fallback xmlns="">
          <p:sp>
            <p:nvSpPr>
              <p:cNvPr id="10" name="Content Placeholder 3">
                <a:extLst>
                  <a:ext uri="{FF2B5EF4-FFF2-40B4-BE49-F238E27FC236}">
                    <a16:creationId xmlns:a16="http://schemas.microsoft.com/office/drawing/2014/main" id="{20DFC308-D923-3BB3-5693-95DABBAC19BC}"/>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5E50A5-018B-71EB-4857-BB0A1FB96FED}"/>
                  </a:ext>
                </a:extLst>
              </p:cNvPr>
              <p:cNvSpPr txBox="1"/>
              <p:nvPr/>
            </p:nvSpPr>
            <p:spPr>
              <a:xfrm>
                <a:off x="3047246" y="2905780"/>
                <a:ext cx="6097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r>
                        <a:rPr lang="en-US" sz="2800" b="0" i="1" smtClean="0">
                          <a:latin typeface="Cambria Math" panose="02040503050406030204" pitchFamily="18" charset="0"/>
                        </a:rPr>
                        <m:t>=</m:t>
                      </m:r>
                      <m:r>
                        <a:rPr lang="en-US" sz="2800" b="0" i="1" smtClean="0">
                          <a:latin typeface="Cambria Math" panose="02040503050406030204" pitchFamily="18" charset="0"/>
                        </a:rPr>
                        <m:t>h</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e>
                      </m:d>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0</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𝑑</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𝑑</m:t>
                          </m:r>
                        </m:sub>
                      </m:sSub>
                      <m:r>
                        <a:rPr lang="en-US" sz="2800" b="0" i="1" smtClean="0">
                          <a:latin typeface="Cambria Math" panose="02040503050406030204" pitchFamily="18" charset="0"/>
                        </a:rPr>
                        <m:t> </m:t>
                      </m:r>
                    </m:oMath>
                  </m:oMathPara>
                </a14:m>
                <a:endParaRPr lang="es-ES_tradnl" sz="2800" dirty="0"/>
              </a:p>
            </p:txBody>
          </p:sp>
        </mc:Choice>
        <mc:Fallback xmlns="">
          <p:sp>
            <p:nvSpPr>
              <p:cNvPr id="11" name="TextBox 10">
                <a:extLst>
                  <a:ext uri="{FF2B5EF4-FFF2-40B4-BE49-F238E27FC236}">
                    <a16:creationId xmlns:a16="http://schemas.microsoft.com/office/drawing/2014/main" id="{255E50A5-018B-71EB-4857-BB0A1FB96FED}"/>
                  </a:ext>
                </a:extLst>
              </p:cNvPr>
              <p:cNvSpPr txBox="1">
                <a:spLocks noRot="1" noChangeAspect="1" noMove="1" noResize="1" noEditPoints="1" noAdjustHandles="1" noChangeArrowheads="1" noChangeShapeType="1" noTextEdit="1"/>
              </p:cNvSpPr>
              <p:nvPr/>
            </p:nvSpPr>
            <p:spPr>
              <a:xfrm>
                <a:off x="3047246" y="2905780"/>
                <a:ext cx="6097508" cy="523220"/>
              </a:xfrm>
              <a:prstGeom prst="rect">
                <a:avLst/>
              </a:prstGeom>
              <a:blipFill>
                <a:blip r:embed="rId4"/>
                <a:stretch>
                  <a:fillRect t="-2326" b="-20930"/>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1B6CD516-D957-AA59-1CC7-D27293E8AFDF}"/>
              </a:ext>
            </a:extLst>
          </p:cNvPr>
          <p:cNvSpPr/>
          <p:nvPr/>
        </p:nvSpPr>
        <p:spPr>
          <a:xfrm>
            <a:off x="3666566" y="3631347"/>
            <a:ext cx="7922460" cy="340658"/>
          </a:xfrm>
          <a:prstGeom prst="rect">
            <a:avLst/>
          </a:prstGeom>
          <a:solidFill>
            <a:schemeClr val="accent2">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solidFill>
                  <a:sysClr val="windowText" lastClr="000000"/>
                </a:solidFill>
              </a:rPr>
              <a:t>Son las </a:t>
            </a:r>
            <a:r>
              <a:rPr lang="es-ES_tradnl" sz="1600" b="1" i="1" dirty="0">
                <a:solidFill>
                  <a:sysClr val="windowText" lastClr="000000"/>
                </a:solidFill>
              </a:rPr>
              <a:t>características (</a:t>
            </a:r>
            <a:r>
              <a:rPr lang="es-ES_tradnl" sz="1600" b="1" i="1" dirty="0" err="1">
                <a:solidFill>
                  <a:sysClr val="windowText" lastClr="000000"/>
                </a:solidFill>
              </a:rPr>
              <a:t>features</a:t>
            </a:r>
            <a:r>
              <a:rPr lang="es-ES_tradnl" sz="1600" b="1" i="1" dirty="0">
                <a:solidFill>
                  <a:sysClr val="windowText" lastClr="000000"/>
                </a:solidFill>
              </a:rPr>
              <a:t>)</a:t>
            </a:r>
            <a:r>
              <a:rPr lang="es-ES_tradnl" sz="1600" dirty="0">
                <a:solidFill>
                  <a:sysClr val="windowText" lastClr="000000"/>
                </a:solidFill>
              </a:rPr>
              <a:t> de nuestras observaciones. Son todas </a:t>
            </a:r>
            <a:r>
              <a:rPr lang="es-ES_tradnl" sz="1600" b="1" dirty="0">
                <a:solidFill>
                  <a:sysClr val="windowText" lastClr="000000"/>
                </a:solidFill>
              </a:rPr>
              <a:t>variables numéricas</a:t>
            </a:r>
            <a:r>
              <a:rPr lang="es-ES_tradnl" sz="1600" dirty="0">
                <a:solidFill>
                  <a:sysClr val="windowText" lastClr="000000"/>
                </a:solidFill>
              </a:rPr>
              <a:t>.</a:t>
            </a:r>
            <a:endParaRPr lang="es-ES_tradnl" sz="1600" b="1" dirty="0">
              <a:solidFill>
                <a:sysClr val="windowText" lastClr="000000"/>
              </a:solidFill>
            </a:endParaRPr>
          </a:p>
        </p:txBody>
      </p:sp>
    </p:spTree>
    <p:extLst>
      <p:ext uri="{BB962C8B-B14F-4D97-AF65-F5344CB8AC3E}">
        <p14:creationId xmlns:p14="http://schemas.microsoft.com/office/powerpoint/2010/main" val="48315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BB818-EB2C-FE56-8F98-13A67170B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329D08-4816-F157-5E9A-4380E10019F3}"/>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CF8C2B77-1EC1-EE9E-D57D-F933ED1F598D}"/>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5AFAEE2B-64C1-99FF-5379-A9CBE786559A}"/>
                  </a:ext>
                </a:extLst>
              </p:cNvPr>
              <p:cNvSpPr>
                <a:spLocks noGrp="1"/>
              </p:cNvSpPr>
              <p:nvPr>
                <p:ph idx="1"/>
              </p:nvPr>
            </p:nvSpPr>
            <p:spPr>
              <a:xfrm>
                <a:off x="700636" y="1959428"/>
                <a:ext cx="10691264" cy="3969785"/>
              </a:xfrm>
            </p:spPr>
            <p:txBody>
              <a:bodyPr>
                <a:normAutofit/>
              </a:bodyPr>
              <a:lstStyle/>
              <a:p>
                <a:pPr marL="0" indent="0">
                  <a:buNone/>
                </a:pPr>
                <a:r>
                  <a:rPr lang="es-ES" sz="2400" dirty="0"/>
                  <a:t>El modelo de regresión lineal es una combinación lineal de las variables de entrada:</a:t>
                </a:r>
                <a:br>
                  <a:rPr lang="en-US" sz="2400" dirty="0"/>
                </a:br>
                <a:endParaRPr lang="es-ES" sz="2400" dirty="0">
                  <a:solidFill>
                    <a:schemeClr val="bg1"/>
                  </a:solidFill>
                </a:endParaRPr>
              </a:p>
              <a:p>
                <a:pPr>
                  <a:lnSpc>
                    <a:spcPct val="200000"/>
                  </a:lnSpc>
                </a:pP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oMath>
                </a14:m>
                <a:endParaRPr lang="es-ES" sz="2400" dirty="0"/>
              </a:p>
              <a:p>
                <a:pPr>
                  <a:lnSpc>
                    <a:spcPct val="200000"/>
                  </a:lnSpc>
                </a:pPr>
                <a14:m>
                  <m:oMath xmlns:m="http://schemas.openxmlformats.org/officeDocument/2006/math">
                    <m:r>
                      <a:rPr lang="en-US" sz="2400" i="1" smtClean="0">
                        <a:latin typeface="Cambria Math" panose="02040503050406030204" pitchFamily="18" charset="0"/>
                      </a:rPr>
                      <m:t>𝑏</m:t>
                    </m:r>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𝑑</m:t>
                        </m:r>
                      </m:sub>
                    </m:sSub>
                  </m:oMath>
                </a14:m>
                <a:endParaRPr lang="es-ES" sz="2400" dirty="0"/>
              </a:p>
              <a:p>
                <a:pPr>
                  <a:lnSpc>
                    <a:spcPct val="200000"/>
                  </a:lnSpc>
                </a:pP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oMath>
                </a14:m>
                <a:endParaRPr lang="es-ES" sz="2400" dirty="0"/>
              </a:p>
            </p:txBody>
          </p:sp>
        </mc:Choice>
        <mc:Fallback xmlns="">
          <p:sp>
            <p:nvSpPr>
              <p:cNvPr id="10" name="Content Placeholder 3">
                <a:extLst>
                  <a:ext uri="{FF2B5EF4-FFF2-40B4-BE49-F238E27FC236}">
                    <a16:creationId xmlns:a16="http://schemas.microsoft.com/office/drawing/2014/main" id="{5AFAEE2B-64C1-99FF-5379-A9CBE786559A}"/>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791C29-4010-A0BB-10F9-42D55654A83D}"/>
                  </a:ext>
                </a:extLst>
              </p:cNvPr>
              <p:cNvSpPr txBox="1"/>
              <p:nvPr/>
            </p:nvSpPr>
            <p:spPr>
              <a:xfrm>
                <a:off x="3047246" y="2905780"/>
                <a:ext cx="6097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r>
                        <a:rPr lang="en-US" sz="2800" b="0" i="1" smtClean="0">
                          <a:latin typeface="Cambria Math" panose="02040503050406030204" pitchFamily="18" charset="0"/>
                        </a:rPr>
                        <m:t>=</m:t>
                      </m:r>
                      <m:r>
                        <a:rPr lang="en-US" sz="2800" b="0" i="1" smtClean="0">
                          <a:latin typeface="Cambria Math" panose="02040503050406030204" pitchFamily="18" charset="0"/>
                        </a:rPr>
                        <m:t>h</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e>
                      </m:d>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0</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𝑑</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𝑑</m:t>
                          </m:r>
                        </m:sub>
                      </m:sSub>
                      <m:r>
                        <a:rPr lang="en-US" sz="2800" b="0" i="1" smtClean="0">
                          <a:latin typeface="Cambria Math" panose="02040503050406030204" pitchFamily="18" charset="0"/>
                        </a:rPr>
                        <m:t> </m:t>
                      </m:r>
                    </m:oMath>
                  </m:oMathPara>
                </a14:m>
                <a:endParaRPr lang="es-ES_tradnl" sz="2800" dirty="0"/>
              </a:p>
            </p:txBody>
          </p:sp>
        </mc:Choice>
        <mc:Fallback xmlns="">
          <p:sp>
            <p:nvSpPr>
              <p:cNvPr id="11" name="TextBox 10">
                <a:extLst>
                  <a:ext uri="{FF2B5EF4-FFF2-40B4-BE49-F238E27FC236}">
                    <a16:creationId xmlns:a16="http://schemas.microsoft.com/office/drawing/2014/main" id="{7C791C29-4010-A0BB-10F9-42D55654A83D}"/>
                  </a:ext>
                </a:extLst>
              </p:cNvPr>
              <p:cNvSpPr txBox="1">
                <a:spLocks noRot="1" noChangeAspect="1" noMove="1" noResize="1" noEditPoints="1" noAdjustHandles="1" noChangeArrowheads="1" noChangeShapeType="1" noTextEdit="1"/>
              </p:cNvSpPr>
              <p:nvPr/>
            </p:nvSpPr>
            <p:spPr>
              <a:xfrm>
                <a:off x="3047246" y="2905780"/>
                <a:ext cx="6097508" cy="523220"/>
              </a:xfrm>
              <a:prstGeom prst="rect">
                <a:avLst/>
              </a:prstGeom>
              <a:blipFill>
                <a:blip r:embed="rId4"/>
                <a:stretch>
                  <a:fillRect t="-2326" b="-20930"/>
                </a:stretch>
              </a:blipFill>
            </p:spPr>
            <p:txBody>
              <a:bodyPr/>
              <a:lstStyle/>
              <a:p>
                <a:r>
                  <a:rPr lang="es-ES_tradnl">
                    <a:noFill/>
                  </a:rPr>
                  <a:t> </a:t>
                </a:r>
              </a:p>
            </p:txBody>
          </p:sp>
        </mc:Fallback>
      </mc:AlternateContent>
      <p:sp>
        <p:nvSpPr>
          <p:cNvPr id="7" name="Rectangle 6">
            <a:extLst>
              <a:ext uri="{FF2B5EF4-FFF2-40B4-BE49-F238E27FC236}">
                <a16:creationId xmlns:a16="http://schemas.microsoft.com/office/drawing/2014/main" id="{782DC1BF-1B08-4D5E-E045-9348991B4235}"/>
              </a:ext>
            </a:extLst>
          </p:cNvPr>
          <p:cNvSpPr/>
          <p:nvPr/>
        </p:nvSpPr>
        <p:spPr>
          <a:xfrm>
            <a:off x="3666566" y="4302568"/>
            <a:ext cx="7922460" cy="565721"/>
          </a:xfrm>
          <a:prstGeom prst="rect">
            <a:avLst/>
          </a:prstGeom>
          <a:solidFill>
            <a:schemeClr val="accent2">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solidFill>
                  <a:sysClr val="windowText" lastClr="000000"/>
                </a:solidFill>
              </a:rPr>
              <a:t>Son los coeficientes del modelo. Son números reales. Cuanto más cerca de cero esté un coeficiente, menos depende la variable dependiente del </a:t>
            </a:r>
            <a:r>
              <a:rPr lang="es-ES_tradnl" sz="1600" b="1" i="1" dirty="0" err="1">
                <a:solidFill>
                  <a:sysClr val="windowText" lastClr="000000"/>
                </a:solidFill>
              </a:rPr>
              <a:t>feature</a:t>
            </a:r>
            <a:r>
              <a:rPr lang="es-ES_tradnl" sz="1600" dirty="0">
                <a:solidFill>
                  <a:sysClr val="windowText" lastClr="000000"/>
                </a:solidFill>
              </a:rPr>
              <a:t> que multiplica.</a:t>
            </a:r>
          </a:p>
        </p:txBody>
      </p:sp>
      <p:sp>
        <p:nvSpPr>
          <p:cNvPr id="3" name="Rectangle 2">
            <a:extLst>
              <a:ext uri="{FF2B5EF4-FFF2-40B4-BE49-F238E27FC236}">
                <a16:creationId xmlns:a16="http://schemas.microsoft.com/office/drawing/2014/main" id="{A92E1258-9F83-29F2-B470-1C9F945663AB}"/>
              </a:ext>
            </a:extLst>
          </p:cNvPr>
          <p:cNvSpPr/>
          <p:nvPr/>
        </p:nvSpPr>
        <p:spPr>
          <a:xfrm>
            <a:off x="3666566" y="3631347"/>
            <a:ext cx="7922460" cy="340658"/>
          </a:xfrm>
          <a:prstGeom prst="rect">
            <a:avLst/>
          </a:prstGeom>
          <a:solidFill>
            <a:schemeClr val="accent2">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solidFill>
                  <a:sysClr val="windowText" lastClr="000000"/>
                </a:solidFill>
              </a:rPr>
              <a:t>Son las </a:t>
            </a:r>
            <a:r>
              <a:rPr lang="es-ES_tradnl" sz="1600" b="1" i="1" dirty="0">
                <a:solidFill>
                  <a:sysClr val="windowText" lastClr="000000"/>
                </a:solidFill>
              </a:rPr>
              <a:t>características (</a:t>
            </a:r>
            <a:r>
              <a:rPr lang="es-ES_tradnl" sz="1600" b="1" i="1" dirty="0" err="1">
                <a:solidFill>
                  <a:sysClr val="windowText" lastClr="000000"/>
                </a:solidFill>
              </a:rPr>
              <a:t>features</a:t>
            </a:r>
            <a:r>
              <a:rPr lang="es-ES_tradnl" sz="1600" b="1" i="1" dirty="0">
                <a:solidFill>
                  <a:sysClr val="windowText" lastClr="000000"/>
                </a:solidFill>
              </a:rPr>
              <a:t>)</a:t>
            </a:r>
            <a:r>
              <a:rPr lang="es-ES_tradnl" sz="1600" dirty="0">
                <a:solidFill>
                  <a:sysClr val="windowText" lastClr="000000"/>
                </a:solidFill>
              </a:rPr>
              <a:t> de nuestras observaciones. Son todas </a:t>
            </a:r>
            <a:r>
              <a:rPr lang="es-ES_tradnl" sz="1600" b="1" dirty="0">
                <a:solidFill>
                  <a:sysClr val="windowText" lastClr="000000"/>
                </a:solidFill>
              </a:rPr>
              <a:t>variables numéricas</a:t>
            </a:r>
            <a:r>
              <a:rPr lang="es-ES_tradnl" sz="1600" dirty="0">
                <a:solidFill>
                  <a:sysClr val="windowText" lastClr="000000"/>
                </a:solidFill>
              </a:rPr>
              <a:t>.</a:t>
            </a:r>
            <a:endParaRPr lang="es-ES_tradnl" sz="1600" b="1" dirty="0">
              <a:solidFill>
                <a:sysClr val="windowText" lastClr="000000"/>
              </a:solidFill>
            </a:endParaRPr>
          </a:p>
        </p:txBody>
      </p:sp>
    </p:spTree>
    <p:extLst>
      <p:ext uri="{BB962C8B-B14F-4D97-AF65-F5344CB8AC3E}">
        <p14:creationId xmlns:p14="http://schemas.microsoft.com/office/powerpoint/2010/main" val="2460027199"/>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14340</TotalTime>
  <Words>5453</Words>
  <Application>Microsoft Macintosh PowerPoint</Application>
  <PresentationFormat>Widescreen</PresentationFormat>
  <Paragraphs>802</Paragraphs>
  <Slides>73</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Calibri</vt:lpstr>
      <vt:lpstr>Calisto MT</vt:lpstr>
      <vt:lpstr>Cambria Math</vt:lpstr>
      <vt:lpstr>Univers Condensed</vt:lpstr>
      <vt:lpstr>ChronicleVTI</vt:lpstr>
      <vt:lpstr>Regresión Lineal</vt:lpstr>
      <vt:lpstr>Regresión</vt:lpstr>
      <vt:lpstr>Regresión</vt:lpstr>
      <vt:lpstr>Regresión</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Métricas de Evaluación</vt:lpstr>
      <vt:lpstr>Métricas de evaluación</vt:lpstr>
      <vt:lpstr>Métricas de evaluación</vt:lpstr>
      <vt:lpstr>Métricas de evaluación</vt:lpstr>
      <vt:lpstr>Métricas de evaluación</vt:lpstr>
      <vt:lpstr>Métricas de evaluación</vt:lpstr>
      <vt:lpstr>Métricas de evaluación</vt:lpstr>
      <vt:lpstr>Regresión</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Regresión Lasso y Ridge</vt:lpstr>
      <vt:lpstr>Regresión de Ridge y Lasso</vt:lpstr>
      <vt:lpstr>Regresión de Ridge</vt:lpstr>
      <vt:lpstr>Regresión de Ridge</vt:lpstr>
      <vt:lpstr>Regresión de Ridge</vt:lpstr>
      <vt:lpstr>Regresión de Ridge</vt:lpstr>
      <vt:lpstr>Regresión de Ridge</vt:lpstr>
      <vt:lpstr>Regresión de Ridge</vt:lpstr>
      <vt:lpstr>Regresión de Lasso</vt:lpstr>
      <vt:lpstr>Regresión de Lasso</vt:lpstr>
      <vt:lpstr>Regresión de Lasso</vt:lpstr>
      <vt:lpstr>Regresión de Lasso</vt:lpstr>
      <vt:lpstr>Regresión de Lasso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303</cp:revision>
  <dcterms:created xsi:type="dcterms:W3CDTF">2024-01-28T21:07:34Z</dcterms:created>
  <dcterms:modified xsi:type="dcterms:W3CDTF">2025-03-30T17:26:23Z</dcterms:modified>
</cp:coreProperties>
</file>